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631" autoAdjust="0"/>
  </p:normalViewPr>
  <p:slideViewPr>
    <p:cSldViewPr>
      <p:cViewPr varScale="1">
        <p:scale>
          <a:sx n="72" d="100"/>
          <a:sy n="72" d="100"/>
        </p:scale>
        <p:origin x="-35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4E2582-11EA-4C94-AC3F-A305037DB440}" type="datetimeFigureOut">
              <a:rPr lang="es-ES" smtClean="0"/>
              <a:pPr/>
              <a:t>10/05/2010</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647ACF-23AB-4496-B05C-C71F242FE31F}"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8D647ACF-23AB-4496-B05C-C71F242FE31F}" type="slidenum">
              <a:rPr lang="es-ES" smtClean="0"/>
              <a:pPr/>
              <a:t>25</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9" name="8 Subtítulo"/>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Título"/>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s-ES" smtClean="0"/>
              <a:t>Haga clic para modificar el estilo de título del patrón</a:t>
            </a:r>
            <a:endParaRPr kumimoji="0" lang="en-US"/>
          </a:p>
        </p:txBody>
      </p:sp>
      <p:cxnSp>
        <p:nvCxnSpPr>
          <p:cNvPr id="8" name="7 Conector recto"/>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Conector recto"/>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Elipse"/>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14 Marcador de fecha"/>
          <p:cNvSpPr>
            <a:spLocks noGrp="1"/>
          </p:cNvSpPr>
          <p:nvPr>
            <p:ph type="dt" sz="half" idx="10"/>
          </p:nvPr>
        </p:nvSpPr>
        <p:spPr/>
        <p:txBody>
          <a:bodyPr/>
          <a:lstStyle/>
          <a:p>
            <a:fld id="{5234EF4E-D3F5-4662-9B40-0F4FDB0E5060}" type="datetimeFigureOut">
              <a:rPr lang="es-ES" smtClean="0"/>
              <a:pPr/>
              <a:t>10/05/2010</a:t>
            </a:fld>
            <a:endParaRPr lang="es-ES"/>
          </a:p>
        </p:txBody>
      </p:sp>
      <p:sp>
        <p:nvSpPr>
          <p:cNvPr id="16" name="15 Marcador de número de diapositiva"/>
          <p:cNvSpPr>
            <a:spLocks noGrp="1"/>
          </p:cNvSpPr>
          <p:nvPr>
            <p:ph type="sldNum" sz="quarter" idx="11"/>
          </p:nvPr>
        </p:nvSpPr>
        <p:spPr/>
        <p:txBody>
          <a:bodyPr/>
          <a:lstStyle/>
          <a:p>
            <a:fld id="{487EF9AB-38A4-45BA-BD7E-BAB2B4543D69}" type="slidenum">
              <a:rPr lang="es-ES" smtClean="0"/>
              <a:pPr/>
              <a:t>‹Nº›</a:t>
            </a:fld>
            <a:endParaRPr lang="es-ES"/>
          </a:p>
        </p:txBody>
      </p:sp>
      <p:sp>
        <p:nvSpPr>
          <p:cNvPr id="17" name="16 Marcador de pie de página"/>
          <p:cNvSpPr>
            <a:spLocks noGrp="1"/>
          </p:cNvSpPr>
          <p:nvPr>
            <p:ph type="ftr" sz="quarter" idx="12"/>
          </p:nvPr>
        </p:nvSpPr>
        <p:spPr/>
        <p:txBody>
          <a:bodyPr/>
          <a:lstStyle/>
          <a:p>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5234EF4E-D3F5-4662-9B40-0F4FDB0E5060}" type="datetimeFigureOut">
              <a:rPr lang="es-ES" smtClean="0"/>
              <a:pPr/>
              <a:t>10/05/2010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87EF9AB-38A4-45BA-BD7E-BAB2B4543D69}"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5234EF4E-D3F5-4662-9B40-0F4FDB0E5060}" type="datetimeFigureOut">
              <a:rPr lang="es-ES" smtClean="0"/>
              <a:pPr/>
              <a:t>10/05/2010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87EF9AB-38A4-45BA-BD7E-BAB2B4543D69}"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9" name="8 Marcador de contenido"/>
          <p:cNvSpPr>
            <a:spLocks noGrp="1"/>
          </p:cNvSpPr>
          <p:nvPr>
            <p:ph idx="1"/>
          </p:nvPr>
        </p:nvSpPr>
        <p:spPr>
          <a:xfrm>
            <a:off x="457200" y="1524000"/>
            <a:ext cx="8229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4" name="13 Marcador de fecha"/>
          <p:cNvSpPr>
            <a:spLocks noGrp="1"/>
          </p:cNvSpPr>
          <p:nvPr>
            <p:ph type="dt" sz="half" idx="14"/>
          </p:nvPr>
        </p:nvSpPr>
        <p:spPr/>
        <p:txBody>
          <a:bodyPr/>
          <a:lstStyle/>
          <a:p>
            <a:fld id="{5234EF4E-D3F5-4662-9B40-0F4FDB0E5060}" type="datetimeFigureOut">
              <a:rPr lang="es-ES" smtClean="0"/>
              <a:pPr/>
              <a:t>10/05/2010</a:t>
            </a:fld>
            <a:endParaRPr lang="es-ES"/>
          </a:p>
        </p:txBody>
      </p:sp>
      <p:sp>
        <p:nvSpPr>
          <p:cNvPr id="15" name="14 Marcador de número de diapositiva"/>
          <p:cNvSpPr>
            <a:spLocks noGrp="1"/>
          </p:cNvSpPr>
          <p:nvPr>
            <p:ph type="sldNum" sz="quarter" idx="15"/>
          </p:nvPr>
        </p:nvSpPr>
        <p:spPr/>
        <p:txBody>
          <a:bodyPr/>
          <a:lstStyle>
            <a:lvl1pPr algn="ctr">
              <a:defRPr/>
            </a:lvl1pPr>
          </a:lstStyle>
          <a:p>
            <a:fld id="{487EF9AB-38A4-45BA-BD7E-BAB2B4543D69}" type="slidenum">
              <a:rPr lang="es-ES" smtClean="0"/>
              <a:pPr/>
              <a:t>‹Nº›</a:t>
            </a:fld>
            <a:endParaRPr lang="es-ES"/>
          </a:p>
        </p:txBody>
      </p:sp>
      <p:sp>
        <p:nvSpPr>
          <p:cNvPr id="16" name="15 Marcador de pie de página"/>
          <p:cNvSpPr>
            <a:spLocks noGrp="1"/>
          </p:cNvSpPr>
          <p:nvPr>
            <p:ph type="ftr" sz="quarter" idx="16"/>
          </p:nvPr>
        </p:nvSpPr>
        <p:spPr/>
        <p:txBody>
          <a:bodyPr/>
          <a:lstStyle/>
          <a:p>
            <a:endParaRPr lang="es-ES"/>
          </a:p>
        </p:txBody>
      </p:sp>
      <p:sp>
        <p:nvSpPr>
          <p:cNvPr id="17" name="16 Título"/>
          <p:cNvSpPr>
            <a:spLocks noGrp="1"/>
          </p:cNvSpPr>
          <p:nvPr>
            <p:ph type="title"/>
          </p:nvPr>
        </p:nvSpPr>
        <p:spPr/>
        <p:txBody>
          <a:bodyPr rtlCol="0" anchor="b" anchorCtr="0"/>
          <a:lstStyle/>
          <a:p>
            <a:r>
              <a:rPr kumimoji="0" lang="es-ES" smtClean="0"/>
              <a:t>Haga clic para modificar el estilo de título del patrón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4" name="3 Marcador de fecha"/>
          <p:cNvSpPr>
            <a:spLocks noGrp="1"/>
          </p:cNvSpPr>
          <p:nvPr>
            <p:ph type="dt" sz="half" idx="10"/>
          </p:nvPr>
        </p:nvSpPr>
        <p:spPr/>
        <p:txBody>
          <a:bodyPr/>
          <a:lstStyle/>
          <a:p>
            <a:fld id="{5234EF4E-D3F5-4662-9B40-0F4FDB0E5060}" type="datetimeFigureOut">
              <a:rPr lang="es-ES" smtClean="0"/>
              <a:pPr/>
              <a:t>10/05/2010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487EF9AB-38A4-45BA-BD7E-BAB2B4543D69}" type="slidenum">
              <a:rPr lang="es-ES" smtClean="0"/>
              <a:pPr/>
              <a:t>‹Nº›</a:t>
            </a:fld>
            <a:endParaRPr lang="es-ES"/>
          </a:p>
        </p:txBody>
      </p:sp>
      <p:sp>
        <p:nvSpPr>
          <p:cNvPr id="2" name="1 Título"/>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cxnSp>
        <p:nvCxnSpPr>
          <p:cNvPr id="7" name="6 Conector recto"/>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4 Marcador de fecha"/>
          <p:cNvSpPr>
            <a:spLocks noGrp="1"/>
          </p:cNvSpPr>
          <p:nvPr>
            <p:ph type="dt" sz="half" idx="10"/>
          </p:nvPr>
        </p:nvSpPr>
        <p:spPr/>
        <p:txBody>
          <a:bodyPr/>
          <a:lstStyle/>
          <a:p>
            <a:fld id="{5234EF4E-D3F5-4662-9B40-0F4FDB0E5060}" type="datetimeFigureOut">
              <a:rPr lang="es-ES" smtClean="0"/>
              <a:pPr/>
              <a:t>10/05/2010</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487EF9AB-38A4-45BA-BD7E-BAB2B4543D69}" type="slidenum">
              <a:rPr lang="es-ES" smtClean="0"/>
              <a:pPr/>
              <a:t>‹Nº›</a:t>
            </a:fld>
            <a:endParaRPr lang="es-ES"/>
          </a:p>
        </p:txBody>
      </p:sp>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11" name="10 Marcador de contenido"/>
          <p:cNvSpPr>
            <a:spLocks noGrp="1"/>
          </p:cNvSpPr>
          <p:nvPr>
            <p:ph sz="half" idx="1"/>
          </p:nvPr>
        </p:nvSpPr>
        <p:spPr>
          <a:xfrm>
            <a:off x="457200" y="1524000"/>
            <a:ext cx="4059936"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2"/>
          </p:nvPr>
        </p:nvSpPr>
        <p:spPr>
          <a:xfrm>
            <a:off x="4648200" y="1524000"/>
            <a:ext cx="4059936"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p:txBody>
          <a:bodyPr/>
          <a:lstStyle/>
          <a:p>
            <a:fld id="{487EF9AB-38A4-45BA-BD7E-BAB2B4543D69}" type="slidenum">
              <a:rPr lang="es-ES" smtClean="0"/>
              <a:pPr/>
              <a:t>‹Nº›</a:t>
            </a:fld>
            <a:endParaRPr lang="es-ES"/>
          </a:p>
        </p:txBody>
      </p:sp>
      <p:sp>
        <p:nvSpPr>
          <p:cNvPr id="8" name="7 Marcador de pie de página"/>
          <p:cNvSpPr>
            <a:spLocks noGrp="1"/>
          </p:cNvSpPr>
          <p:nvPr>
            <p:ph type="ftr" sz="quarter" idx="11"/>
          </p:nvPr>
        </p:nvSpPr>
        <p:spPr/>
        <p:txBody>
          <a:bodyPr/>
          <a:lstStyle/>
          <a:p>
            <a:endParaRPr lang="es-ES"/>
          </a:p>
        </p:txBody>
      </p:sp>
      <p:sp>
        <p:nvSpPr>
          <p:cNvPr id="7" name="6 Marcador de fecha"/>
          <p:cNvSpPr>
            <a:spLocks noGrp="1"/>
          </p:cNvSpPr>
          <p:nvPr>
            <p:ph type="dt" sz="half" idx="10"/>
          </p:nvPr>
        </p:nvSpPr>
        <p:spPr/>
        <p:txBody>
          <a:bodyPr/>
          <a:lstStyle/>
          <a:p>
            <a:fld id="{5234EF4E-D3F5-4662-9B40-0F4FDB0E5060}" type="datetimeFigureOut">
              <a:rPr lang="es-ES" smtClean="0"/>
              <a:pPr/>
              <a:t>10/05/2010</a:t>
            </a:fld>
            <a:endParaRPr lang="es-ES"/>
          </a:p>
        </p:txBody>
      </p:sp>
      <p:sp>
        <p:nvSpPr>
          <p:cNvPr id="3" name="2 Marcador de texto"/>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32" name="31 Marcador de contenido"/>
          <p:cNvSpPr>
            <a:spLocks noGrp="1"/>
          </p:cNvSpPr>
          <p:nvPr>
            <p:ph sz="half" idx="2"/>
          </p:nvPr>
        </p:nvSpPr>
        <p:spPr>
          <a:xfrm>
            <a:off x="457200" y="2201896"/>
            <a:ext cx="4038600" cy="391363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34" name="33 Marcador de contenido"/>
          <p:cNvSpPr>
            <a:spLocks noGrp="1"/>
          </p:cNvSpPr>
          <p:nvPr>
            <p:ph sz="quarter" idx="4"/>
          </p:nvPr>
        </p:nvSpPr>
        <p:spPr>
          <a:xfrm>
            <a:off x="4649788" y="2201896"/>
            <a:ext cx="4038600" cy="391363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 name="1 Título"/>
          <p:cNvSpPr>
            <a:spLocks noGrp="1"/>
          </p:cNvSpPr>
          <p:nvPr>
            <p:ph type="title"/>
          </p:nvPr>
        </p:nvSpPr>
        <p:spPr>
          <a:xfrm>
            <a:off x="457200" y="155448"/>
            <a:ext cx="8229600" cy="1143000"/>
          </a:xfrm>
        </p:spPr>
        <p:txBody>
          <a:bodyPr anchor="b" anchorCtr="0"/>
          <a:lstStyle>
            <a:lvl1pPr>
              <a:defRPr/>
            </a:lvl1pPr>
          </a:lstStyle>
          <a:p>
            <a:r>
              <a:rPr kumimoji="0" lang="es-ES" smtClean="0"/>
              <a:t>Haga clic para modificar el estilo de título del patrón</a:t>
            </a:r>
            <a:endParaRPr kumimoji="0" lang="en-US"/>
          </a:p>
        </p:txBody>
      </p:sp>
      <p:sp>
        <p:nvSpPr>
          <p:cNvPr id="12" name="11 Marcador de texto"/>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cxnSp>
        <p:nvCxnSpPr>
          <p:cNvPr id="10" name="9 Conector recto"/>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Conector recto"/>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5234EF4E-D3F5-4662-9B40-0F4FDB0E5060}" type="datetimeFigureOut">
              <a:rPr lang="es-ES" smtClean="0"/>
              <a:pPr/>
              <a:t>10/05/2010</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487EF9AB-38A4-45BA-BD7E-BAB2B4543D69}" type="slidenum">
              <a:rPr lang="es-ES" smtClean="0"/>
              <a:pPr/>
              <a:t>‹Nº›</a:t>
            </a:fld>
            <a:endParaRPr lang="es-ES"/>
          </a:p>
        </p:txBody>
      </p:sp>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234EF4E-D3F5-4662-9B40-0F4FDB0E5060}" type="datetimeFigureOut">
              <a:rPr lang="es-ES" smtClean="0"/>
              <a:pPr/>
              <a:t>10/05/2010</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487EF9AB-38A4-45BA-BD7E-BAB2B4543D69}"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9" name="28 Marcador de contenido"/>
          <p:cNvSpPr>
            <a:spLocks noGrp="1"/>
          </p:cNvSpPr>
          <p:nvPr>
            <p:ph sz="quarter" idx="1"/>
          </p:nvPr>
        </p:nvSpPr>
        <p:spPr>
          <a:xfrm>
            <a:off x="457200" y="457200"/>
            <a:ext cx="6248400" cy="5715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3" name="2 Marcador de texto"/>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31" name="30 Título"/>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s-ES" smtClean="0"/>
              <a:t>Haga clic para modificar el estilo de título del patrón</a:t>
            </a:r>
            <a:endParaRPr kumimoji="0" lang="en-US"/>
          </a:p>
        </p:txBody>
      </p:sp>
      <p:sp>
        <p:nvSpPr>
          <p:cNvPr id="8" name="7 Marcador de fecha"/>
          <p:cNvSpPr>
            <a:spLocks noGrp="1"/>
          </p:cNvSpPr>
          <p:nvPr>
            <p:ph type="dt" sz="half" idx="14"/>
          </p:nvPr>
        </p:nvSpPr>
        <p:spPr/>
        <p:txBody>
          <a:bodyPr/>
          <a:lstStyle/>
          <a:p>
            <a:fld id="{5234EF4E-D3F5-4662-9B40-0F4FDB0E5060}" type="datetimeFigureOut">
              <a:rPr lang="es-ES" smtClean="0"/>
              <a:pPr/>
              <a:t>10/05/2010</a:t>
            </a:fld>
            <a:endParaRPr lang="es-ES"/>
          </a:p>
        </p:txBody>
      </p:sp>
      <p:sp>
        <p:nvSpPr>
          <p:cNvPr id="9" name="8 Marcador de número de diapositiva"/>
          <p:cNvSpPr>
            <a:spLocks noGrp="1"/>
          </p:cNvSpPr>
          <p:nvPr>
            <p:ph type="sldNum" sz="quarter" idx="15"/>
          </p:nvPr>
        </p:nvSpPr>
        <p:spPr/>
        <p:txBody>
          <a:bodyPr/>
          <a:lstStyle/>
          <a:p>
            <a:fld id="{487EF9AB-38A4-45BA-BD7E-BAB2B4543D69}" type="slidenum">
              <a:rPr lang="es-ES" smtClean="0"/>
              <a:pPr/>
              <a:t>‹Nº›</a:t>
            </a:fld>
            <a:endParaRPr lang="es-ES"/>
          </a:p>
        </p:txBody>
      </p:sp>
      <p:sp>
        <p:nvSpPr>
          <p:cNvPr id="10" name="9 Marcador de pie de página"/>
          <p:cNvSpPr>
            <a:spLocks noGrp="1"/>
          </p:cNvSpPr>
          <p:nvPr>
            <p:ph type="ftr" sz="quarter" idx="16"/>
          </p:nvPr>
        </p:nvSpPr>
        <p:spPr/>
        <p:txBody>
          <a:bodyPr/>
          <a:lstStyle/>
          <a:p>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s-ES" smtClean="0"/>
              <a:t>Haga clic en el icono para agregar una imagen</a:t>
            </a:r>
            <a:endParaRPr kumimoji="0" lang="en-US"/>
          </a:p>
        </p:txBody>
      </p:sp>
      <p:sp>
        <p:nvSpPr>
          <p:cNvPr id="4" name="3 Marcador de texto"/>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8" name="7 Marcador de fecha"/>
          <p:cNvSpPr>
            <a:spLocks noGrp="1"/>
          </p:cNvSpPr>
          <p:nvPr>
            <p:ph type="dt" sz="half" idx="10"/>
          </p:nvPr>
        </p:nvSpPr>
        <p:spPr/>
        <p:txBody>
          <a:bodyPr/>
          <a:lstStyle/>
          <a:p>
            <a:fld id="{5234EF4E-D3F5-4662-9B40-0F4FDB0E5060}" type="datetimeFigureOut">
              <a:rPr lang="es-ES" smtClean="0"/>
              <a:pPr/>
              <a:t>10/05/2010</a:t>
            </a:fld>
            <a:endParaRPr lang="es-ES"/>
          </a:p>
        </p:txBody>
      </p:sp>
      <p:sp>
        <p:nvSpPr>
          <p:cNvPr id="9" name="8 Marcador de número de diapositiva"/>
          <p:cNvSpPr>
            <a:spLocks noGrp="1"/>
          </p:cNvSpPr>
          <p:nvPr>
            <p:ph type="sldNum" sz="quarter" idx="11"/>
          </p:nvPr>
        </p:nvSpPr>
        <p:spPr/>
        <p:txBody>
          <a:bodyPr/>
          <a:lstStyle/>
          <a:p>
            <a:fld id="{487EF9AB-38A4-45BA-BD7E-BAB2B4543D69}" type="slidenum">
              <a:rPr lang="es-ES" smtClean="0"/>
              <a:pPr/>
              <a:t>‹Nº›</a:t>
            </a:fld>
            <a:endParaRPr lang="es-ES"/>
          </a:p>
        </p:txBody>
      </p:sp>
      <p:sp>
        <p:nvSpPr>
          <p:cNvPr id="10" name="9 Marcador de pie de página"/>
          <p:cNvSpPr>
            <a:spLocks noGrp="1"/>
          </p:cNvSpPr>
          <p:nvPr>
            <p:ph type="ftr" sz="quarter" idx="12"/>
          </p:nvPr>
        </p:nvSpPr>
        <p:spPr/>
        <p:txBody>
          <a:bodyPr/>
          <a:lstStyle/>
          <a:p>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arcador de texto"/>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4" name="23 Marcador de fecha"/>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234EF4E-D3F5-4662-9B40-0F4FDB0E5060}" type="datetimeFigureOut">
              <a:rPr lang="es-ES" smtClean="0"/>
              <a:pPr/>
              <a:t>10/05/2010</a:t>
            </a:fld>
            <a:endParaRPr lang="es-ES"/>
          </a:p>
        </p:txBody>
      </p:sp>
      <p:sp>
        <p:nvSpPr>
          <p:cNvPr id="10" name="9 Marcador de pie de página"/>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s-ES"/>
          </a:p>
        </p:txBody>
      </p:sp>
      <p:sp>
        <p:nvSpPr>
          <p:cNvPr id="22" name="21 Marcador de número de diapositiva"/>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487EF9AB-38A4-45BA-BD7E-BAB2B4543D69}" type="slidenum">
              <a:rPr lang="es-ES" smtClean="0"/>
              <a:pPr/>
              <a:t>‹Nº›</a:t>
            </a:fld>
            <a:endParaRPr lang="es-ES"/>
          </a:p>
        </p:txBody>
      </p:sp>
      <p:sp>
        <p:nvSpPr>
          <p:cNvPr id="5" name="4 Marcador de título"/>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s-ES" smtClean="0"/>
              <a:t>Haga clic para modificar el estilo de título del patrón</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youtube.com/watch?v=0h-RU2hzQxY&amp;NR=1"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en.wikipedia.org/wiki/Soldier" TargetMode="External"/><Relationship Id="rId2" Type="http://schemas.openxmlformats.org/officeDocument/2006/relationships/hyperlink" Target="http://en.wikipedia.org/wiki/Norway" TargetMode="External"/><Relationship Id="rId1" Type="http://schemas.openxmlformats.org/officeDocument/2006/relationships/slideLayout" Target="../slideLayouts/slideLayout2.xml"/><Relationship Id="rId6" Type="http://schemas.openxmlformats.org/officeDocument/2006/relationships/hyperlink" Target="http://en.wikipedia.org/wiki/Military_patrol_at_the_1924_Winter_Olympics" TargetMode="External"/><Relationship Id="rId5" Type="http://schemas.openxmlformats.org/officeDocument/2006/relationships/hyperlink" Target="http://en.wikipedia.org/wiki/Winter_Olympic_Games" TargetMode="External"/><Relationship Id="rId4" Type="http://schemas.openxmlformats.org/officeDocument/2006/relationships/hyperlink" Target="http://en.wikipedia.org/wiki/Military_patrol"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en.wikipedia.org/wiki/Austria" TargetMode="External"/><Relationship Id="rId7" Type="http://schemas.openxmlformats.org/officeDocument/2006/relationships/hyperlink" Target="http://www.diphuelva.es/filesWeb/2/fichero/Informacion%20de%20Interes/Reglamentacion/Deportes_Invierno_Biathlon.pdf" TargetMode="External"/><Relationship Id="rId2" Type="http://schemas.openxmlformats.org/officeDocument/2006/relationships/hyperlink" Target="http://en.wikipedia.org/wiki/Biathlon_World_Championships" TargetMode="External"/><Relationship Id="rId1" Type="http://schemas.openxmlformats.org/officeDocument/2006/relationships/slideLayout" Target="../slideLayouts/slideLayout2.xml"/><Relationship Id="rId6" Type="http://schemas.openxmlformats.org/officeDocument/2006/relationships/hyperlink" Target="http://www.apanovi.org.ar/common/pdf/reglamento/esquinordico.PDF" TargetMode="External"/><Relationship Id="rId5" Type="http://schemas.openxmlformats.org/officeDocument/2006/relationships/hyperlink" Target="http://en.wikipedia.org/wiki/Biathlon" TargetMode="External"/><Relationship Id="rId4" Type="http://schemas.openxmlformats.org/officeDocument/2006/relationships/hyperlink" Target="http://en.wikipedia.org/wiki/1960_Winter_Olympics"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en.wikipedia.org/w/index.php?title=Split_time&amp;action=edit&amp;redlink=1"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en.wikipedia.org/wiki/Prone_position" TargetMode="External"/><Relationship Id="rId2" Type="http://schemas.openxmlformats.org/officeDocument/2006/relationships/hyperlink" Target="http://en.wikipedia.org/wiki/Cross-country_skiin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1214414" y="3786190"/>
            <a:ext cx="6400800" cy="2109790"/>
          </a:xfrm>
        </p:spPr>
        <p:txBody>
          <a:bodyPr>
            <a:normAutofit fontScale="92500" lnSpcReduction="20000"/>
          </a:bodyPr>
          <a:lstStyle/>
          <a:p>
            <a:r>
              <a:rPr lang="es-ES" dirty="0" err="1" smtClean="0">
                <a:solidFill>
                  <a:schemeClr val="bg1"/>
                </a:solidFill>
              </a:rPr>
              <a:t>Our</a:t>
            </a:r>
            <a:r>
              <a:rPr lang="es-ES" dirty="0" smtClean="0">
                <a:solidFill>
                  <a:schemeClr val="bg1"/>
                </a:solidFill>
              </a:rPr>
              <a:t> </a:t>
            </a:r>
            <a:r>
              <a:rPr lang="es-ES" dirty="0" err="1" smtClean="0">
                <a:solidFill>
                  <a:schemeClr val="bg1"/>
                </a:solidFill>
              </a:rPr>
              <a:t>group</a:t>
            </a:r>
            <a:r>
              <a:rPr lang="es-ES" dirty="0">
                <a:solidFill>
                  <a:schemeClr val="bg1"/>
                </a:solidFill>
              </a:rPr>
              <a:t> </a:t>
            </a:r>
            <a:r>
              <a:rPr lang="es-ES" dirty="0" err="1" smtClean="0">
                <a:solidFill>
                  <a:schemeClr val="bg1"/>
                </a:solidFill>
              </a:rPr>
              <a:t>is</a:t>
            </a:r>
            <a:r>
              <a:rPr lang="es-ES" dirty="0" smtClean="0">
                <a:solidFill>
                  <a:schemeClr val="bg1"/>
                </a:solidFill>
              </a:rPr>
              <a:t> </a:t>
            </a:r>
            <a:r>
              <a:rPr lang="es-ES" dirty="0" err="1" smtClean="0">
                <a:solidFill>
                  <a:schemeClr val="bg1"/>
                </a:solidFill>
              </a:rPr>
              <a:t>composed</a:t>
            </a:r>
            <a:r>
              <a:rPr lang="es-ES" dirty="0" smtClean="0">
                <a:solidFill>
                  <a:schemeClr val="bg1"/>
                </a:solidFill>
              </a:rPr>
              <a:t> </a:t>
            </a:r>
            <a:r>
              <a:rPr lang="es-ES" dirty="0" err="1" smtClean="0">
                <a:solidFill>
                  <a:schemeClr val="bg1"/>
                </a:solidFill>
              </a:rPr>
              <a:t>by</a:t>
            </a:r>
            <a:r>
              <a:rPr lang="es-ES" dirty="0" smtClean="0">
                <a:solidFill>
                  <a:schemeClr val="bg1"/>
                </a:solidFill>
              </a:rPr>
              <a:t>:</a:t>
            </a:r>
          </a:p>
          <a:p>
            <a:endParaRPr lang="es-ES" dirty="0" smtClean="0">
              <a:solidFill>
                <a:schemeClr val="bg1"/>
              </a:solidFill>
            </a:endParaRPr>
          </a:p>
          <a:p>
            <a:pPr>
              <a:buFont typeface="Arial" pitchFamily="34" charset="0"/>
              <a:buChar char="•"/>
            </a:pPr>
            <a:r>
              <a:rPr lang="es-ES" dirty="0" smtClean="0">
                <a:solidFill>
                  <a:schemeClr val="bg1"/>
                </a:solidFill>
              </a:rPr>
              <a:t>Francisco Crespo Costillas</a:t>
            </a:r>
          </a:p>
          <a:p>
            <a:pPr>
              <a:buFont typeface="Arial" pitchFamily="34" charset="0"/>
              <a:buChar char="•"/>
            </a:pPr>
            <a:r>
              <a:rPr lang="es-ES" dirty="0" smtClean="0">
                <a:solidFill>
                  <a:schemeClr val="bg1"/>
                </a:solidFill>
              </a:rPr>
              <a:t>Raúl García Quiñones</a:t>
            </a:r>
          </a:p>
          <a:p>
            <a:pPr>
              <a:buFont typeface="Arial" pitchFamily="34" charset="0"/>
              <a:buChar char="•"/>
            </a:pPr>
            <a:r>
              <a:rPr lang="es-ES" dirty="0" err="1" smtClean="0">
                <a:solidFill>
                  <a:schemeClr val="bg1"/>
                </a:solidFill>
              </a:rPr>
              <a:t>Jose</a:t>
            </a:r>
            <a:r>
              <a:rPr lang="es-ES" dirty="0" smtClean="0">
                <a:solidFill>
                  <a:schemeClr val="bg1"/>
                </a:solidFill>
              </a:rPr>
              <a:t> Ignacio Nicolás García</a:t>
            </a:r>
          </a:p>
          <a:p>
            <a:pPr>
              <a:buFont typeface="Arial" pitchFamily="34" charset="0"/>
              <a:buChar char="•"/>
            </a:pPr>
            <a:r>
              <a:rPr lang="es-ES" dirty="0" smtClean="0">
                <a:solidFill>
                  <a:schemeClr val="bg1"/>
                </a:solidFill>
              </a:rPr>
              <a:t>Héctor </a:t>
            </a:r>
            <a:r>
              <a:rPr lang="es-ES" dirty="0" err="1" smtClean="0">
                <a:solidFill>
                  <a:schemeClr val="bg1"/>
                </a:solidFill>
              </a:rPr>
              <a:t>Viñuela</a:t>
            </a:r>
            <a:r>
              <a:rPr lang="es-ES" dirty="0" smtClean="0">
                <a:solidFill>
                  <a:schemeClr val="bg1"/>
                </a:solidFill>
              </a:rPr>
              <a:t> García</a:t>
            </a:r>
            <a:endParaRPr lang="es-ES" dirty="0">
              <a:solidFill>
                <a:schemeClr val="bg1"/>
              </a:solidFill>
            </a:endParaRPr>
          </a:p>
        </p:txBody>
      </p:sp>
      <p:sp>
        <p:nvSpPr>
          <p:cNvPr id="2" name="1 Título"/>
          <p:cNvSpPr>
            <a:spLocks noGrp="1"/>
          </p:cNvSpPr>
          <p:nvPr>
            <p:ph type="ctrTitle"/>
          </p:nvPr>
        </p:nvSpPr>
        <p:spPr>
          <a:xfrm>
            <a:off x="714348" y="1357298"/>
            <a:ext cx="7772400" cy="1470025"/>
          </a:xfrm>
        </p:spPr>
        <p:txBody>
          <a:bodyPr>
            <a:noAutofit/>
          </a:bodyPr>
          <a:lstStyle/>
          <a:p>
            <a:r>
              <a:rPr lang="es-ES" sz="13000" dirty="0" smtClean="0">
                <a:solidFill>
                  <a:srgbClr val="FF0000"/>
                </a:solidFill>
                <a:latin typeface="Candara" pitchFamily="34" charset="0"/>
              </a:rPr>
              <a:t>BIATHLON</a:t>
            </a:r>
            <a:endParaRPr lang="es-ES" sz="13000" dirty="0">
              <a:solidFill>
                <a:srgbClr val="FF0000"/>
              </a:solidFill>
              <a:latin typeface="Candara" pitchFamily="34" charset="0"/>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pPr algn="just"/>
            <a:r>
              <a:rPr lang="en-US" b="1" dirty="0" smtClean="0"/>
              <a:t>There are different types of events in biathlon:</a:t>
            </a:r>
            <a:r>
              <a:rPr lang="en-US" dirty="0" smtClean="0"/>
              <a:t> </a:t>
            </a:r>
          </a:p>
          <a:p>
            <a:pPr lvl="1" algn="just">
              <a:buFont typeface="Courier New" pitchFamily="49" charset="0"/>
              <a:buChar char="o"/>
            </a:pPr>
            <a:r>
              <a:rPr lang="en-US" b="1" dirty="0" smtClean="0"/>
              <a:t>Individual</a:t>
            </a:r>
          </a:p>
          <a:p>
            <a:pPr lvl="1" algn="just">
              <a:buFont typeface="Courier New" pitchFamily="49" charset="0"/>
              <a:buChar char="o"/>
            </a:pPr>
            <a:r>
              <a:rPr lang="en-US" b="1" dirty="0" smtClean="0"/>
              <a:t>Sprint</a:t>
            </a:r>
          </a:p>
          <a:p>
            <a:pPr lvl="1" algn="just">
              <a:buFont typeface="Courier New" pitchFamily="49" charset="0"/>
              <a:buChar char="o"/>
            </a:pPr>
            <a:r>
              <a:rPr lang="en-US" b="1" dirty="0" smtClean="0"/>
              <a:t>Pursuit</a:t>
            </a:r>
          </a:p>
          <a:p>
            <a:pPr lvl="1" algn="just">
              <a:buFont typeface="Courier New" pitchFamily="49" charset="0"/>
              <a:buChar char="o"/>
            </a:pPr>
            <a:r>
              <a:rPr lang="en-US" b="1" dirty="0" smtClean="0"/>
              <a:t>Relay</a:t>
            </a:r>
          </a:p>
          <a:p>
            <a:pPr lvl="1" algn="just">
              <a:buFont typeface="Courier New" pitchFamily="49" charset="0"/>
              <a:buChar char="o"/>
            </a:pPr>
            <a:r>
              <a:rPr lang="en-US" b="1" dirty="0" smtClean="0"/>
              <a:t>mass start</a:t>
            </a:r>
          </a:p>
          <a:p>
            <a:pPr algn="just">
              <a:buNone/>
            </a:pPr>
            <a:r>
              <a:rPr lang="en-US" b="1" dirty="0" smtClean="0"/>
              <a:t>(both male and female category)</a:t>
            </a:r>
            <a:endParaRPr lang="es-ES" dirty="0"/>
          </a:p>
        </p:txBody>
      </p:sp>
      <p:sp>
        <p:nvSpPr>
          <p:cNvPr id="3" name="2 Título"/>
          <p:cNvSpPr>
            <a:spLocks noGrp="1"/>
          </p:cNvSpPr>
          <p:nvPr>
            <p:ph type="title"/>
          </p:nvPr>
        </p:nvSpPr>
        <p:spPr/>
        <p:txBody>
          <a:bodyPr>
            <a:normAutofit/>
          </a:bodyPr>
          <a:lstStyle/>
          <a:p>
            <a:pPr algn="ctr"/>
            <a:r>
              <a:rPr lang="en-GB" sz="6700" b="1" dirty="0" smtClean="0">
                <a:solidFill>
                  <a:schemeClr val="bg1"/>
                </a:solidFill>
              </a:rPr>
              <a:t>Events</a:t>
            </a:r>
            <a:endParaRPr lang="es-ES" dirty="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pPr algn="just"/>
            <a:r>
              <a:rPr lang="es-ES" dirty="0" err="1" smtClean="0"/>
              <a:t>This</a:t>
            </a:r>
            <a:r>
              <a:rPr lang="es-ES" dirty="0" smtClean="0"/>
              <a:t> </a:t>
            </a:r>
            <a:r>
              <a:rPr lang="es-ES" dirty="0" err="1" smtClean="0"/>
              <a:t>is</a:t>
            </a:r>
            <a:r>
              <a:rPr lang="es-ES" dirty="0" smtClean="0"/>
              <a:t> </a:t>
            </a:r>
            <a:r>
              <a:rPr lang="es-ES" dirty="0" err="1" smtClean="0"/>
              <a:t>the</a:t>
            </a:r>
            <a:r>
              <a:rPr lang="es-ES" dirty="0" smtClean="0"/>
              <a:t> </a:t>
            </a:r>
            <a:r>
              <a:rPr lang="es-ES" dirty="0" err="1" smtClean="0"/>
              <a:t>traditional</a:t>
            </a:r>
            <a:r>
              <a:rPr lang="es-ES" dirty="0" smtClean="0"/>
              <a:t> </a:t>
            </a:r>
            <a:r>
              <a:rPr lang="es-ES" dirty="0" err="1" smtClean="0"/>
              <a:t>Biathlon</a:t>
            </a:r>
            <a:r>
              <a:rPr lang="es-ES" dirty="0" smtClean="0"/>
              <a:t> </a:t>
            </a:r>
            <a:r>
              <a:rPr lang="es-ES" dirty="0" err="1" smtClean="0"/>
              <a:t>competition</a:t>
            </a:r>
            <a:r>
              <a:rPr lang="es-ES" dirty="0" smtClean="0"/>
              <a:t>. </a:t>
            </a:r>
            <a:r>
              <a:rPr lang="es-ES" dirty="0" err="1" smtClean="0"/>
              <a:t>The</a:t>
            </a:r>
            <a:r>
              <a:rPr lang="es-ES" dirty="0" smtClean="0"/>
              <a:t> Individual has </a:t>
            </a:r>
            <a:r>
              <a:rPr lang="es-ES" dirty="0" err="1" smtClean="0"/>
              <a:t>the</a:t>
            </a:r>
            <a:r>
              <a:rPr lang="es-ES" dirty="0" smtClean="0"/>
              <a:t> </a:t>
            </a:r>
            <a:r>
              <a:rPr lang="es-ES" dirty="0" err="1" smtClean="0"/>
              <a:t>longest</a:t>
            </a:r>
            <a:r>
              <a:rPr lang="es-ES" dirty="0" smtClean="0"/>
              <a:t> </a:t>
            </a:r>
            <a:r>
              <a:rPr lang="es-ES" dirty="0" err="1" smtClean="0"/>
              <a:t>skiing</a:t>
            </a:r>
            <a:r>
              <a:rPr lang="es-ES" dirty="0" smtClean="0"/>
              <a:t> </a:t>
            </a:r>
            <a:r>
              <a:rPr lang="es-ES" dirty="0" err="1" smtClean="0"/>
              <a:t>distance</a:t>
            </a:r>
            <a:r>
              <a:rPr lang="es-ES" dirty="0" smtClean="0"/>
              <a:t> of </a:t>
            </a:r>
            <a:r>
              <a:rPr lang="es-ES" dirty="0" err="1" smtClean="0"/>
              <a:t>all</a:t>
            </a:r>
            <a:r>
              <a:rPr lang="es-ES" dirty="0" smtClean="0"/>
              <a:t> </a:t>
            </a:r>
            <a:r>
              <a:rPr lang="es-ES" dirty="0" err="1" smtClean="0"/>
              <a:t>Biathlon</a:t>
            </a:r>
            <a:r>
              <a:rPr lang="es-ES" dirty="0" smtClean="0"/>
              <a:t> </a:t>
            </a:r>
            <a:r>
              <a:rPr lang="es-ES" dirty="0" err="1" smtClean="0"/>
              <a:t>competitions</a:t>
            </a:r>
            <a:r>
              <a:rPr lang="es-ES" dirty="0" smtClean="0"/>
              <a:t> and has </a:t>
            </a:r>
            <a:r>
              <a:rPr lang="es-ES" dirty="0" err="1" smtClean="0"/>
              <a:t>four</a:t>
            </a:r>
            <a:r>
              <a:rPr lang="es-ES" dirty="0" smtClean="0"/>
              <a:t> </a:t>
            </a:r>
            <a:r>
              <a:rPr lang="es-ES" dirty="0" err="1" smtClean="0"/>
              <a:t>bouts</a:t>
            </a:r>
            <a:r>
              <a:rPr lang="es-ES" dirty="0" smtClean="0"/>
              <a:t> of </a:t>
            </a:r>
            <a:r>
              <a:rPr lang="es-ES" dirty="0" err="1" smtClean="0"/>
              <a:t>shooting</a:t>
            </a:r>
            <a:r>
              <a:rPr lang="es-ES" dirty="0" smtClean="0"/>
              <a:t> </a:t>
            </a:r>
            <a:r>
              <a:rPr lang="es-ES" dirty="0" err="1" smtClean="0"/>
              <a:t>for</a:t>
            </a:r>
            <a:r>
              <a:rPr lang="es-ES" dirty="0" smtClean="0"/>
              <a:t> </a:t>
            </a:r>
            <a:r>
              <a:rPr lang="es-ES" dirty="0" err="1" smtClean="0"/>
              <a:t>all</a:t>
            </a:r>
            <a:r>
              <a:rPr lang="es-ES" dirty="0" smtClean="0"/>
              <a:t> </a:t>
            </a:r>
            <a:r>
              <a:rPr lang="es-ES" dirty="0" err="1" smtClean="0"/>
              <a:t>classes</a:t>
            </a:r>
            <a:r>
              <a:rPr lang="es-ES" dirty="0" smtClean="0"/>
              <a:t> of </a:t>
            </a:r>
            <a:r>
              <a:rPr lang="es-ES" dirty="0" err="1" smtClean="0"/>
              <a:t>competitors</a:t>
            </a:r>
            <a:r>
              <a:rPr lang="es-ES" dirty="0" smtClean="0"/>
              <a:t>. </a:t>
            </a:r>
            <a:r>
              <a:rPr lang="es-ES" dirty="0" err="1" smtClean="0"/>
              <a:t>The</a:t>
            </a:r>
            <a:r>
              <a:rPr lang="es-ES" dirty="0" smtClean="0"/>
              <a:t> Individual </a:t>
            </a:r>
            <a:r>
              <a:rPr lang="es-ES" dirty="0" err="1" smtClean="0"/>
              <a:t>competition</a:t>
            </a:r>
            <a:r>
              <a:rPr lang="es-ES" dirty="0" smtClean="0"/>
              <a:t> </a:t>
            </a:r>
            <a:r>
              <a:rPr lang="es-ES" dirty="0" err="1" smtClean="0"/>
              <a:t>takes</a:t>
            </a:r>
            <a:r>
              <a:rPr lang="es-ES" dirty="0" smtClean="0"/>
              <a:t> </a:t>
            </a:r>
            <a:r>
              <a:rPr lang="es-ES" dirty="0" err="1" smtClean="0"/>
              <a:t>about</a:t>
            </a:r>
            <a:r>
              <a:rPr lang="es-ES" dirty="0" smtClean="0"/>
              <a:t> 55 minutes </a:t>
            </a:r>
            <a:r>
              <a:rPr lang="es-ES" dirty="0" err="1" smtClean="0"/>
              <a:t>to</a:t>
            </a:r>
            <a:r>
              <a:rPr lang="es-ES" dirty="0" smtClean="0"/>
              <a:t> compete </a:t>
            </a:r>
            <a:r>
              <a:rPr lang="es-ES" dirty="0" err="1" smtClean="0"/>
              <a:t>for</a:t>
            </a:r>
            <a:r>
              <a:rPr lang="es-ES" dirty="0" smtClean="0"/>
              <a:t> </a:t>
            </a:r>
            <a:r>
              <a:rPr lang="es-ES" dirty="0" err="1" smtClean="0"/>
              <a:t>the</a:t>
            </a:r>
            <a:r>
              <a:rPr lang="es-ES" dirty="0" smtClean="0"/>
              <a:t> </a:t>
            </a:r>
            <a:r>
              <a:rPr lang="es-ES" dirty="0" err="1" smtClean="0"/>
              <a:t>best</a:t>
            </a:r>
            <a:r>
              <a:rPr lang="es-ES" dirty="0" smtClean="0"/>
              <a:t> </a:t>
            </a:r>
            <a:r>
              <a:rPr lang="es-ES" dirty="0" err="1" smtClean="0"/>
              <a:t>competitors</a:t>
            </a:r>
            <a:r>
              <a:rPr lang="es-ES" dirty="0" smtClean="0"/>
              <a:t>. </a:t>
            </a:r>
            <a:r>
              <a:rPr lang="es-ES" dirty="0" err="1" smtClean="0"/>
              <a:t>Men</a:t>
            </a:r>
            <a:r>
              <a:rPr lang="es-ES" dirty="0" smtClean="0"/>
              <a:t> </a:t>
            </a:r>
            <a:r>
              <a:rPr lang="es-ES" dirty="0" err="1" smtClean="0"/>
              <a:t>start</a:t>
            </a:r>
            <a:r>
              <a:rPr lang="es-ES" dirty="0" smtClean="0"/>
              <a:t> </a:t>
            </a:r>
            <a:r>
              <a:rPr lang="es-ES" dirty="0" err="1" smtClean="0"/>
              <a:t>by</a:t>
            </a:r>
            <a:r>
              <a:rPr lang="es-ES" dirty="0" smtClean="0"/>
              <a:t> </a:t>
            </a:r>
            <a:r>
              <a:rPr lang="es-ES" dirty="0" err="1" smtClean="0"/>
              <a:t>skiing</a:t>
            </a:r>
            <a:r>
              <a:rPr lang="es-ES" dirty="0" smtClean="0"/>
              <a:t> 4 km and </a:t>
            </a:r>
            <a:r>
              <a:rPr lang="es-ES" dirty="0" err="1" smtClean="0"/>
              <a:t>then</a:t>
            </a:r>
            <a:r>
              <a:rPr lang="es-ES" dirty="0" smtClean="0"/>
              <a:t> </a:t>
            </a:r>
            <a:r>
              <a:rPr lang="es-ES" dirty="0" err="1" smtClean="0"/>
              <a:t>shooting</a:t>
            </a:r>
            <a:r>
              <a:rPr lang="es-ES" dirty="0" smtClean="0"/>
              <a:t>, </a:t>
            </a:r>
            <a:r>
              <a:rPr lang="es-ES" dirty="0" err="1" smtClean="0"/>
              <a:t>continuing</a:t>
            </a:r>
            <a:r>
              <a:rPr lang="es-ES" dirty="0" smtClean="0"/>
              <a:t> </a:t>
            </a:r>
            <a:r>
              <a:rPr lang="es-ES" dirty="0" err="1" smtClean="0"/>
              <a:t>the</a:t>
            </a:r>
            <a:r>
              <a:rPr lang="es-ES" dirty="0" smtClean="0"/>
              <a:t> </a:t>
            </a:r>
            <a:r>
              <a:rPr lang="es-ES" dirty="0" err="1" smtClean="0"/>
              <a:t>sequence</a:t>
            </a:r>
            <a:r>
              <a:rPr lang="es-ES" dirty="0" smtClean="0"/>
              <a:t> </a:t>
            </a:r>
            <a:r>
              <a:rPr lang="es-ES" dirty="0" err="1" smtClean="0"/>
              <a:t>until</a:t>
            </a:r>
            <a:r>
              <a:rPr lang="es-ES" dirty="0" smtClean="0"/>
              <a:t> </a:t>
            </a:r>
            <a:r>
              <a:rPr lang="es-ES" dirty="0" err="1" smtClean="0"/>
              <a:t>they</a:t>
            </a:r>
            <a:r>
              <a:rPr lang="es-ES" dirty="0" smtClean="0"/>
              <a:t> </a:t>
            </a:r>
            <a:r>
              <a:rPr lang="es-ES" dirty="0" err="1" smtClean="0"/>
              <a:t>have</a:t>
            </a:r>
            <a:r>
              <a:rPr lang="es-ES" dirty="0" smtClean="0"/>
              <a:t> </a:t>
            </a:r>
            <a:r>
              <a:rPr lang="es-ES" dirty="0" err="1" smtClean="0"/>
              <a:t>shot</a:t>
            </a:r>
            <a:r>
              <a:rPr lang="es-ES" dirty="0" smtClean="0"/>
              <a:t> </a:t>
            </a:r>
            <a:r>
              <a:rPr lang="es-ES" dirty="0" err="1" smtClean="0"/>
              <a:t>four</a:t>
            </a:r>
            <a:r>
              <a:rPr lang="es-ES" dirty="0" smtClean="0"/>
              <a:t> times. </a:t>
            </a:r>
          </a:p>
          <a:p>
            <a:pPr algn="just">
              <a:buNone/>
            </a:pPr>
            <a:r>
              <a:rPr lang="es-ES" dirty="0" smtClean="0"/>
              <a:t>   </a:t>
            </a:r>
            <a:r>
              <a:rPr lang="es-ES" dirty="0" err="1" smtClean="0"/>
              <a:t>Women</a:t>
            </a:r>
            <a:r>
              <a:rPr lang="es-ES" dirty="0" smtClean="0"/>
              <a:t> </a:t>
            </a:r>
            <a:r>
              <a:rPr lang="es-ES" dirty="0" err="1" smtClean="0"/>
              <a:t>generally</a:t>
            </a:r>
            <a:r>
              <a:rPr lang="es-ES" dirty="0" smtClean="0"/>
              <a:t> do </a:t>
            </a:r>
            <a:r>
              <a:rPr lang="es-ES" dirty="0" err="1" smtClean="0"/>
              <a:t>the</a:t>
            </a:r>
            <a:r>
              <a:rPr lang="es-ES" dirty="0" smtClean="0"/>
              <a:t> </a:t>
            </a:r>
            <a:r>
              <a:rPr lang="es-ES" dirty="0" err="1" smtClean="0"/>
              <a:t>same</a:t>
            </a:r>
            <a:r>
              <a:rPr lang="es-ES" dirty="0" smtClean="0"/>
              <a:t>, </a:t>
            </a:r>
            <a:r>
              <a:rPr lang="es-ES" dirty="0" err="1" smtClean="0"/>
              <a:t>but</a:t>
            </a:r>
            <a:r>
              <a:rPr lang="es-ES" dirty="0" smtClean="0"/>
              <a:t> </a:t>
            </a:r>
            <a:r>
              <a:rPr lang="es-ES" dirty="0" err="1" smtClean="0"/>
              <a:t>with</a:t>
            </a:r>
            <a:r>
              <a:rPr lang="es-ES" dirty="0" smtClean="0"/>
              <a:t> 3 km </a:t>
            </a:r>
            <a:r>
              <a:rPr lang="es-ES" dirty="0" err="1" smtClean="0"/>
              <a:t>ski</a:t>
            </a:r>
            <a:r>
              <a:rPr lang="es-ES" dirty="0" smtClean="0"/>
              <a:t> </a:t>
            </a:r>
            <a:r>
              <a:rPr lang="es-ES" dirty="0" err="1" smtClean="0"/>
              <a:t>loops</a:t>
            </a:r>
            <a:r>
              <a:rPr lang="es-ES" dirty="0" smtClean="0"/>
              <a:t> </a:t>
            </a:r>
            <a:r>
              <a:rPr lang="es-ES" dirty="0" err="1" smtClean="0"/>
              <a:t>for</a:t>
            </a:r>
            <a:r>
              <a:rPr lang="es-ES" dirty="0" smtClean="0"/>
              <a:t> </a:t>
            </a:r>
            <a:r>
              <a:rPr lang="es-ES" dirty="0" err="1" smtClean="0"/>
              <a:t>their</a:t>
            </a:r>
            <a:r>
              <a:rPr lang="es-ES" dirty="0" smtClean="0"/>
              <a:t> 15 km </a:t>
            </a:r>
            <a:r>
              <a:rPr lang="es-ES" dirty="0" err="1" smtClean="0"/>
              <a:t>competition</a:t>
            </a:r>
            <a:r>
              <a:rPr lang="es-ES" dirty="0" smtClean="0"/>
              <a:t>.</a:t>
            </a:r>
            <a:endParaRPr lang="es-ES" b="1" dirty="0" smtClean="0"/>
          </a:p>
          <a:p>
            <a:endParaRPr lang="es-ES" dirty="0"/>
          </a:p>
        </p:txBody>
      </p:sp>
      <p:sp>
        <p:nvSpPr>
          <p:cNvPr id="3" name="2 Título"/>
          <p:cNvSpPr>
            <a:spLocks noGrp="1"/>
          </p:cNvSpPr>
          <p:nvPr>
            <p:ph type="title"/>
          </p:nvPr>
        </p:nvSpPr>
        <p:spPr/>
        <p:txBody>
          <a:bodyPr>
            <a:normAutofit/>
          </a:bodyPr>
          <a:lstStyle/>
          <a:p>
            <a:r>
              <a:rPr lang="en-GB" b="1" i="1" dirty="0" smtClean="0">
                <a:solidFill>
                  <a:schemeClr val="bg1"/>
                </a:solidFill>
              </a:rPr>
              <a:t>The individual Competition</a:t>
            </a:r>
            <a:endParaRPr lang="es-ES" dirty="0">
              <a:solidFill>
                <a:schemeClr val="bg1"/>
              </a:solidFill>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a:bodyPr>
          <a:lstStyle/>
          <a:p>
            <a:pPr algn="just"/>
            <a:r>
              <a:rPr lang="en-GB" sz="3200" b="1" dirty="0" smtClean="0"/>
              <a:t>The women's race is 7.5 km and 10 male. They starts at intervals of 30 seconds and give three laps on a circuit. They have to perform two series of shots, first standing and then lying. For every failure, must make a round of additional penalty of 150 meters. The winner is the best time.</a:t>
            </a:r>
            <a:endParaRPr lang="es-ES" sz="3200" dirty="0"/>
          </a:p>
        </p:txBody>
      </p:sp>
      <p:sp>
        <p:nvSpPr>
          <p:cNvPr id="3" name="2 Título"/>
          <p:cNvSpPr>
            <a:spLocks noGrp="1"/>
          </p:cNvSpPr>
          <p:nvPr>
            <p:ph type="title"/>
          </p:nvPr>
        </p:nvSpPr>
        <p:spPr/>
        <p:txBody>
          <a:bodyPr>
            <a:normAutofit/>
          </a:bodyPr>
          <a:lstStyle/>
          <a:p>
            <a:r>
              <a:rPr lang="en-GB" dirty="0" smtClean="0">
                <a:solidFill>
                  <a:schemeClr val="bg1"/>
                </a:solidFill>
              </a:rPr>
              <a:t>Sprint</a:t>
            </a:r>
            <a:endParaRPr lang="es-ES" dirty="0">
              <a:solidFill>
                <a:schemeClr val="bg1"/>
              </a:solidFill>
            </a:endParaRP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a:bodyPr>
          <a:lstStyle/>
          <a:p>
            <a:pPr algn="just"/>
            <a:r>
              <a:rPr lang="en-GB" sz="3200" dirty="0" smtClean="0"/>
              <a:t>Women do 10 km and men 12.5. The start is graded according to the computation times have been obtained in the sprint. Participants have four stops to shoot at a target where they need to make five targets.  For every missed shot, athletes must make a penalty turn on a circuit of 150 meters prepared for this purpose and then continue.</a:t>
            </a:r>
            <a:endParaRPr lang="es-ES" sz="3200" dirty="0"/>
          </a:p>
        </p:txBody>
      </p:sp>
      <p:sp>
        <p:nvSpPr>
          <p:cNvPr id="3" name="2 Título"/>
          <p:cNvSpPr>
            <a:spLocks noGrp="1"/>
          </p:cNvSpPr>
          <p:nvPr>
            <p:ph type="title"/>
          </p:nvPr>
        </p:nvSpPr>
        <p:spPr/>
        <p:txBody>
          <a:bodyPr>
            <a:normAutofit/>
          </a:bodyPr>
          <a:lstStyle/>
          <a:p>
            <a:r>
              <a:rPr lang="en-GB" b="1" dirty="0" smtClean="0">
                <a:solidFill>
                  <a:schemeClr val="bg1"/>
                </a:solidFill>
              </a:rPr>
              <a:t>Persecution</a:t>
            </a:r>
            <a:endParaRPr lang="es-ES" dirty="0">
              <a:solidFill>
                <a:schemeClr val="bg1"/>
              </a:solidFill>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pPr algn="just"/>
            <a:r>
              <a:rPr lang="en-GB" sz="3200" dirty="0" smtClean="0"/>
              <a:t>We have four runners per team, running each of the participants in men's 7.5 km and 6 female. The proof relievers after the onset of each team. Each runner has to make two stops shooting, each on five targets for those with eight bullets. For every white must complete a tour of penalty of 150 meters and then continue the test.</a:t>
            </a:r>
            <a:endParaRPr lang="es-ES" sz="3200" b="1" dirty="0" smtClean="0"/>
          </a:p>
          <a:p>
            <a:endParaRPr lang="es-ES" dirty="0"/>
          </a:p>
        </p:txBody>
      </p:sp>
      <p:sp>
        <p:nvSpPr>
          <p:cNvPr id="3" name="2 Título"/>
          <p:cNvSpPr>
            <a:spLocks noGrp="1"/>
          </p:cNvSpPr>
          <p:nvPr>
            <p:ph type="title"/>
          </p:nvPr>
        </p:nvSpPr>
        <p:spPr/>
        <p:txBody>
          <a:bodyPr>
            <a:normAutofit/>
          </a:bodyPr>
          <a:lstStyle/>
          <a:p>
            <a:r>
              <a:rPr b="1" i="1" smtClean="0">
                <a:solidFill>
                  <a:schemeClr val="bg1"/>
                </a:solidFill>
              </a:rPr>
              <a:t>The Relay Competition</a:t>
            </a:r>
            <a:endParaRPr lang="es-ES" dirty="0">
              <a:solidFill>
                <a:schemeClr val="bg1"/>
              </a:solidFill>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a:bodyPr>
          <a:lstStyle/>
          <a:p>
            <a:pPr algn="just"/>
            <a:r>
              <a:rPr lang="en-GB" sz="3200" dirty="0" smtClean="0"/>
              <a:t>This is the most recent and first included in the 2006 Winter Olympics. The male test is 15 km and female 12.5. In this test, all participants come together and there are four fire stations with five targets each, two to shoot lying and two standing. As in the sprint race for each failure must travel 150 meters over a penalty. So at the Olympic Games is held in the last days.</a:t>
            </a:r>
            <a:endParaRPr lang="es-ES" sz="3200" b="1" dirty="0" smtClean="0"/>
          </a:p>
          <a:p>
            <a:endParaRPr lang="es-ES" dirty="0"/>
          </a:p>
        </p:txBody>
      </p:sp>
      <p:sp>
        <p:nvSpPr>
          <p:cNvPr id="3" name="2 Título"/>
          <p:cNvSpPr>
            <a:spLocks noGrp="1"/>
          </p:cNvSpPr>
          <p:nvPr>
            <p:ph type="title"/>
          </p:nvPr>
        </p:nvSpPr>
        <p:spPr/>
        <p:txBody>
          <a:bodyPr>
            <a:normAutofit/>
          </a:bodyPr>
          <a:lstStyle/>
          <a:p>
            <a:r>
              <a:rPr lang="en-GB" b="1" i="1" dirty="0" smtClean="0">
                <a:solidFill>
                  <a:schemeClr val="bg1"/>
                </a:solidFill>
              </a:rPr>
              <a:t>The Mass Start Competition</a:t>
            </a:r>
            <a:endParaRPr lang="es-ES" dirty="0">
              <a:solidFill>
                <a:schemeClr val="bg1"/>
              </a:solidFill>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r>
              <a:rPr lang="en-US" dirty="0" smtClean="0"/>
              <a:t>If we´ll want practiced biathlon, we need materials like:</a:t>
            </a:r>
          </a:p>
          <a:p>
            <a:pPr lvl="1"/>
            <a:r>
              <a:rPr lang="es-ES" dirty="0" err="1" smtClean="0"/>
              <a:t>Gloves</a:t>
            </a:r>
            <a:endParaRPr lang="es-ES" dirty="0" smtClean="0"/>
          </a:p>
          <a:p>
            <a:pPr lvl="1">
              <a:buNone/>
            </a:pPr>
            <a:endParaRPr lang="es-ES" dirty="0"/>
          </a:p>
        </p:txBody>
      </p:sp>
      <p:sp>
        <p:nvSpPr>
          <p:cNvPr id="3" name="2 Título"/>
          <p:cNvSpPr>
            <a:spLocks noGrp="1"/>
          </p:cNvSpPr>
          <p:nvPr>
            <p:ph type="title"/>
          </p:nvPr>
        </p:nvSpPr>
        <p:spPr/>
        <p:txBody>
          <a:bodyPr/>
          <a:lstStyle/>
          <a:p>
            <a:r>
              <a:rPr lang="es-ES" dirty="0" err="1" smtClean="0">
                <a:solidFill>
                  <a:schemeClr val="bg1"/>
                </a:solidFill>
              </a:rPr>
              <a:t>Materials</a:t>
            </a:r>
            <a:endParaRPr lang="es-ES" dirty="0">
              <a:solidFill>
                <a:schemeClr val="bg1"/>
              </a:solidFill>
            </a:endParaRPr>
          </a:p>
        </p:txBody>
      </p:sp>
      <p:pic>
        <p:nvPicPr>
          <p:cNvPr id="4" name="3 Imagen" descr="guantes.jpg"/>
          <p:cNvPicPr>
            <a:picLocks noChangeAspect="1"/>
          </p:cNvPicPr>
          <p:nvPr/>
        </p:nvPicPr>
        <p:blipFill>
          <a:blip r:embed="rId2"/>
          <a:stretch>
            <a:fillRect/>
          </a:stretch>
        </p:blipFill>
        <p:spPr>
          <a:xfrm>
            <a:off x="2928926" y="2500306"/>
            <a:ext cx="4762500" cy="2914650"/>
          </a:xfrm>
          <a:prstGeom prst="rect">
            <a:avLst/>
          </a:prstGeom>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500042"/>
            <a:ext cx="8229600" cy="5595958"/>
          </a:xfrm>
        </p:spPr>
        <p:txBody>
          <a:bodyPr/>
          <a:lstStyle/>
          <a:p>
            <a:pPr lvl="1"/>
            <a:endParaRPr lang="es-ES" dirty="0" smtClean="0"/>
          </a:p>
          <a:p>
            <a:pPr lvl="1"/>
            <a:endParaRPr lang="es-ES" dirty="0" smtClean="0"/>
          </a:p>
          <a:p>
            <a:pPr lvl="1"/>
            <a:endParaRPr lang="es-ES" dirty="0" smtClean="0"/>
          </a:p>
          <a:p>
            <a:pPr lvl="1"/>
            <a:endParaRPr lang="es-ES" dirty="0" smtClean="0"/>
          </a:p>
          <a:p>
            <a:pPr lvl="1"/>
            <a:endParaRPr lang="es-ES" dirty="0" smtClean="0"/>
          </a:p>
          <a:p>
            <a:pPr lvl="1"/>
            <a:endParaRPr lang="es-ES" dirty="0" smtClean="0"/>
          </a:p>
          <a:p>
            <a:pPr lvl="1"/>
            <a:r>
              <a:rPr lang="es-ES" dirty="0" err="1" smtClean="0"/>
              <a:t>Ski</a:t>
            </a:r>
            <a:r>
              <a:rPr lang="es-ES" dirty="0" smtClean="0"/>
              <a:t> </a:t>
            </a:r>
            <a:r>
              <a:rPr lang="es-ES" dirty="0" err="1" smtClean="0"/>
              <a:t>boots</a:t>
            </a:r>
            <a:endParaRPr lang="es-ES" dirty="0"/>
          </a:p>
        </p:txBody>
      </p:sp>
      <p:pic>
        <p:nvPicPr>
          <p:cNvPr id="1026" name="Picture 2" descr="http://www.nevasport.com/fotos/buzon/66001.jpg"/>
          <p:cNvPicPr>
            <a:picLocks noChangeAspect="1" noChangeArrowheads="1"/>
          </p:cNvPicPr>
          <p:nvPr/>
        </p:nvPicPr>
        <p:blipFill>
          <a:blip r:embed="rId2"/>
          <a:srcRect/>
          <a:stretch>
            <a:fillRect/>
          </a:stretch>
        </p:blipFill>
        <p:spPr bwMode="auto">
          <a:xfrm>
            <a:off x="3714744" y="1142984"/>
            <a:ext cx="4429156" cy="4429156"/>
          </a:xfrm>
          <a:prstGeom prst="rect">
            <a:avLst/>
          </a:prstGeom>
          <a:noFill/>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285728"/>
            <a:ext cx="8229600" cy="5810272"/>
          </a:xfrm>
        </p:spPr>
        <p:txBody>
          <a:bodyPr/>
          <a:lstStyle/>
          <a:p>
            <a:endParaRPr lang="es-ES" dirty="0" smtClean="0"/>
          </a:p>
          <a:p>
            <a:endParaRPr lang="es-ES" dirty="0" smtClean="0"/>
          </a:p>
          <a:p>
            <a:endParaRPr lang="es-ES" dirty="0" smtClean="0"/>
          </a:p>
          <a:p>
            <a:endParaRPr lang="es-ES" dirty="0" smtClean="0"/>
          </a:p>
          <a:p>
            <a:endParaRPr lang="es-ES" dirty="0" smtClean="0"/>
          </a:p>
          <a:p>
            <a:r>
              <a:rPr lang="es-ES" dirty="0" err="1" smtClean="0"/>
              <a:t>Ski</a:t>
            </a:r>
            <a:r>
              <a:rPr lang="es-ES" dirty="0" smtClean="0"/>
              <a:t> </a:t>
            </a:r>
            <a:r>
              <a:rPr lang="es-ES" dirty="0" err="1" smtClean="0"/>
              <a:t>suit</a:t>
            </a:r>
            <a:endParaRPr lang="es-ES" dirty="0" smtClean="0"/>
          </a:p>
          <a:p>
            <a:endParaRPr lang="es-ES" dirty="0" smtClean="0"/>
          </a:p>
          <a:p>
            <a:pPr>
              <a:buNone/>
            </a:pPr>
            <a:endParaRPr lang="es-ES" dirty="0" smtClean="0"/>
          </a:p>
          <a:p>
            <a:endParaRPr lang="es-ES" dirty="0" smtClean="0"/>
          </a:p>
          <a:p>
            <a:endParaRPr lang="es-ES" dirty="0" smtClean="0"/>
          </a:p>
          <a:p>
            <a:pPr>
              <a:buNone/>
            </a:pPr>
            <a:endParaRPr lang="es-ES" dirty="0"/>
          </a:p>
        </p:txBody>
      </p:sp>
      <p:pic>
        <p:nvPicPr>
          <p:cNvPr id="4" name="3 Imagen" descr="traje nieve.jpg"/>
          <p:cNvPicPr>
            <a:picLocks noChangeAspect="1"/>
          </p:cNvPicPr>
          <p:nvPr/>
        </p:nvPicPr>
        <p:blipFill>
          <a:blip r:embed="rId2"/>
          <a:stretch>
            <a:fillRect/>
          </a:stretch>
        </p:blipFill>
        <p:spPr>
          <a:xfrm>
            <a:off x="3786182" y="1142984"/>
            <a:ext cx="2504396" cy="3899249"/>
          </a:xfrm>
          <a:prstGeom prst="rect">
            <a:avLst/>
          </a:prstGeom>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357166"/>
            <a:ext cx="8229600" cy="5738834"/>
          </a:xfrm>
        </p:spPr>
        <p:txBody>
          <a:bodyPr/>
          <a:lstStyle/>
          <a:p>
            <a:endParaRPr lang="es-ES" dirty="0" smtClean="0"/>
          </a:p>
          <a:p>
            <a:endParaRPr lang="es-ES" dirty="0" smtClean="0"/>
          </a:p>
          <a:p>
            <a:endParaRPr lang="es-ES" dirty="0" smtClean="0"/>
          </a:p>
          <a:p>
            <a:endParaRPr lang="es-ES" dirty="0" smtClean="0"/>
          </a:p>
          <a:p>
            <a:endParaRPr lang="es-ES" dirty="0" smtClean="0"/>
          </a:p>
          <a:p>
            <a:r>
              <a:rPr lang="es-ES" dirty="0" err="1" smtClean="0"/>
              <a:t>Ski</a:t>
            </a:r>
            <a:r>
              <a:rPr lang="es-ES" dirty="0" smtClean="0"/>
              <a:t> </a:t>
            </a:r>
            <a:r>
              <a:rPr lang="es-ES" dirty="0" err="1" smtClean="0"/>
              <a:t>stick</a:t>
            </a:r>
            <a:endParaRPr lang="es-ES" dirty="0"/>
          </a:p>
        </p:txBody>
      </p:sp>
      <p:pic>
        <p:nvPicPr>
          <p:cNvPr id="4" name="3 Imagen" descr="bastones.jpg"/>
          <p:cNvPicPr>
            <a:picLocks noChangeAspect="1"/>
          </p:cNvPicPr>
          <p:nvPr/>
        </p:nvPicPr>
        <p:blipFill>
          <a:blip r:embed="rId2"/>
          <a:stretch>
            <a:fillRect/>
          </a:stretch>
        </p:blipFill>
        <p:spPr>
          <a:xfrm>
            <a:off x="3000364" y="857232"/>
            <a:ext cx="5080000" cy="5080000"/>
          </a:xfrm>
          <a:prstGeom prst="rect">
            <a:avLst/>
          </a:prstGeom>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524000"/>
            <a:ext cx="8115328" cy="1833562"/>
          </a:xfrm>
        </p:spPr>
        <p:txBody>
          <a:bodyPr/>
          <a:lstStyle/>
          <a:p>
            <a:pPr algn="just"/>
            <a:endParaRPr lang="en-GB" dirty="0" smtClean="0"/>
          </a:p>
          <a:p>
            <a:pPr algn="just"/>
            <a:r>
              <a:rPr lang="en-GB" dirty="0" smtClean="0"/>
              <a:t>Biathlon is a mix of skiing and shooting, it is a winter sport, and mainly a reference in sports in Nordic countries.</a:t>
            </a:r>
            <a:endParaRPr lang="es-ES" dirty="0" smtClean="0"/>
          </a:p>
          <a:p>
            <a:pPr>
              <a:buNone/>
            </a:pPr>
            <a:endParaRPr lang="es-ES" dirty="0"/>
          </a:p>
        </p:txBody>
      </p:sp>
      <p:sp>
        <p:nvSpPr>
          <p:cNvPr id="3" name="2 Título"/>
          <p:cNvSpPr>
            <a:spLocks noGrp="1"/>
          </p:cNvSpPr>
          <p:nvPr>
            <p:ph type="title"/>
          </p:nvPr>
        </p:nvSpPr>
        <p:spPr>
          <a:xfrm>
            <a:off x="500034" y="285728"/>
            <a:ext cx="8229600" cy="1000132"/>
          </a:xfrm>
        </p:spPr>
        <p:txBody>
          <a:bodyPr>
            <a:normAutofit/>
          </a:bodyPr>
          <a:lstStyle/>
          <a:p>
            <a:pPr algn="ctr"/>
            <a:r>
              <a:rPr lang="en-GB" b="1" i="1" dirty="0" smtClean="0">
                <a:solidFill>
                  <a:schemeClr val="bg1"/>
                </a:solidFill>
              </a:rPr>
              <a:t>WHAT IS BIATHLON?</a:t>
            </a:r>
            <a:endParaRPr lang="es-ES" dirty="0">
              <a:solidFill>
                <a:schemeClr val="bg1"/>
              </a:solidFill>
            </a:endParaRPr>
          </a:p>
        </p:txBody>
      </p:sp>
      <p:pic>
        <p:nvPicPr>
          <p:cNvPr id="1026" name="Picture 2" descr="http://www.biathlon-martell.com/bilder/kopfbereich/S-Stand.jpg"/>
          <p:cNvPicPr>
            <a:picLocks noChangeAspect="1" noChangeArrowheads="1"/>
          </p:cNvPicPr>
          <p:nvPr/>
        </p:nvPicPr>
        <p:blipFill>
          <a:blip r:embed="rId2"/>
          <a:srcRect/>
          <a:stretch>
            <a:fillRect/>
          </a:stretch>
        </p:blipFill>
        <p:spPr bwMode="auto">
          <a:xfrm>
            <a:off x="428596" y="3714752"/>
            <a:ext cx="8223308" cy="228425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285728"/>
            <a:ext cx="8229600" cy="5810272"/>
          </a:xfrm>
        </p:spPr>
        <p:txBody>
          <a:bodyPr/>
          <a:lstStyle/>
          <a:p>
            <a:endParaRPr lang="es-ES" dirty="0" smtClean="0"/>
          </a:p>
          <a:p>
            <a:endParaRPr lang="es-ES" dirty="0" smtClean="0"/>
          </a:p>
          <a:p>
            <a:endParaRPr lang="es-ES" dirty="0" smtClean="0"/>
          </a:p>
          <a:p>
            <a:endParaRPr lang="es-ES" dirty="0" smtClean="0"/>
          </a:p>
          <a:p>
            <a:endParaRPr lang="es-ES" dirty="0" smtClean="0"/>
          </a:p>
          <a:p>
            <a:r>
              <a:rPr lang="es-ES" dirty="0" err="1" smtClean="0"/>
              <a:t>Skis</a:t>
            </a:r>
            <a:endParaRPr lang="es-ES" dirty="0"/>
          </a:p>
        </p:txBody>
      </p:sp>
      <p:pic>
        <p:nvPicPr>
          <p:cNvPr id="4" name="3 Imagen" descr="sqiuu.jpg"/>
          <p:cNvPicPr>
            <a:picLocks noChangeAspect="1"/>
          </p:cNvPicPr>
          <p:nvPr/>
        </p:nvPicPr>
        <p:blipFill>
          <a:blip r:embed="rId2"/>
          <a:stretch>
            <a:fillRect/>
          </a:stretch>
        </p:blipFill>
        <p:spPr>
          <a:xfrm>
            <a:off x="2643174" y="714356"/>
            <a:ext cx="5262570" cy="5262570"/>
          </a:xfrm>
          <a:prstGeom prst="rect">
            <a:avLst/>
          </a:prstGeom>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357166"/>
            <a:ext cx="8229600" cy="5738834"/>
          </a:xfrm>
        </p:spPr>
        <p:txBody>
          <a:bodyPr/>
          <a:lstStyle/>
          <a:p>
            <a:endParaRPr lang="es-ES" dirty="0" smtClean="0"/>
          </a:p>
          <a:p>
            <a:endParaRPr lang="es-ES" dirty="0" smtClean="0"/>
          </a:p>
          <a:p>
            <a:endParaRPr lang="es-ES" dirty="0" smtClean="0"/>
          </a:p>
          <a:p>
            <a:endParaRPr lang="es-ES" dirty="0" smtClean="0"/>
          </a:p>
          <a:p>
            <a:endParaRPr lang="es-ES" dirty="0" smtClean="0"/>
          </a:p>
          <a:p>
            <a:r>
              <a:rPr lang="es-ES" dirty="0" err="1" smtClean="0"/>
              <a:t>Ski</a:t>
            </a:r>
            <a:r>
              <a:rPr lang="es-ES" dirty="0" smtClean="0"/>
              <a:t> </a:t>
            </a:r>
            <a:r>
              <a:rPr lang="es-ES" dirty="0" err="1" smtClean="0"/>
              <a:t>goggles</a:t>
            </a:r>
            <a:endParaRPr lang="es-ES" dirty="0"/>
          </a:p>
        </p:txBody>
      </p:sp>
      <p:pic>
        <p:nvPicPr>
          <p:cNvPr id="4" name="3 Imagen" descr="gafas.jpg"/>
          <p:cNvPicPr>
            <a:picLocks noChangeAspect="1"/>
          </p:cNvPicPr>
          <p:nvPr/>
        </p:nvPicPr>
        <p:blipFill>
          <a:blip r:embed="rId2"/>
          <a:stretch>
            <a:fillRect/>
          </a:stretch>
        </p:blipFill>
        <p:spPr>
          <a:xfrm>
            <a:off x="3071802" y="1187990"/>
            <a:ext cx="4932839" cy="3896943"/>
          </a:xfrm>
          <a:prstGeom prst="rect">
            <a:avLst/>
          </a:prstGeom>
        </p:spPr>
      </p:pic>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357166"/>
            <a:ext cx="8229600" cy="5738834"/>
          </a:xfrm>
        </p:spPr>
        <p:txBody>
          <a:bodyPr/>
          <a:lstStyle/>
          <a:p>
            <a:pPr>
              <a:buNone/>
            </a:pPr>
            <a:r>
              <a:rPr lang="es-ES" sz="3200" dirty="0" smtClean="0">
                <a:solidFill>
                  <a:srgbClr val="FF0000"/>
                </a:solidFill>
              </a:rPr>
              <a:t>Targets</a:t>
            </a:r>
          </a:p>
          <a:p>
            <a:pPr lvl="0" algn="just"/>
            <a:r>
              <a:rPr lang="en-US" sz="2400" dirty="0" smtClean="0"/>
              <a:t>There are five targets at each point shooting, electronic or mechanical. Measuring 45 mm. in diameter at the lying position and 155 mm. on standing.</a:t>
            </a:r>
            <a:endParaRPr lang="es-ES" sz="2400" dirty="0" smtClean="0"/>
          </a:p>
          <a:p>
            <a:pPr algn="just"/>
            <a:r>
              <a:rPr lang="en-US" sz="2400" dirty="0" smtClean="0"/>
              <a:t> Lying takes about 30 seconds to shoot and standing about 20 seconds. Lying, elbow to touch the ground but not rely on the hip.</a:t>
            </a:r>
            <a:endParaRPr lang="es-ES" sz="2400" dirty="0" smtClean="0"/>
          </a:p>
          <a:p>
            <a:pPr>
              <a:buNone/>
            </a:pPr>
            <a:endParaRPr lang="es-ES" dirty="0" smtClean="0"/>
          </a:p>
          <a:p>
            <a:pPr>
              <a:buNone/>
            </a:pPr>
            <a:endParaRPr lang="es-ES" dirty="0" smtClean="0"/>
          </a:p>
          <a:p>
            <a:pPr>
              <a:buNone/>
            </a:pPr>
            <a:endParaRPr lang="es-ES" dirty="0"/>
          </a:p>
        </p:txBody>
      </p:sp>
      <p:pic>
        <p:nvPicPr>
          <p:cNvPr id="4" name="3 Imagen" descr="diana.jpg"/>
          <p:cNvPicPr>
            <a:picLocks noChangeAspect="1"/>
          </p:cNvPicPr>
          <p:nvPr/>
        </p:nvPicPr>
        <p:blipFill>
          <a:blip r:embed="rId2"/>
          <a:stretch>
            <a:fillRect/>
          </a:stretch>
        </p:blipFill>
        <p:spPr>
          <a:xfrm>
            <a:off x="3214678" y="3071810"/>
            <a:ext cx="4845502" cy="3004213"/>
          </a:xfrm>
          <a:prstGeom prst="rect">
            <a:avLst/>
          </a:prstGeom>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500042"/>
            <a:ext cx="8229600" cy="5595958"/>
          </a:xfrm>
        </p:spPr>
        <p:txBody>
          <a:bodyPr/>
          <a:lstStyle/>
          <a:p>
            <a:pPr>
              <a:buNone/>
            </a:pPr>
            <a:r>
              <a:rPr lang="es-ES" sz="3200" dirty="0" smtClean="0">
                <a:solidFill>
                  <a:srgbClr val="FF0000"/>
                </a:solidFill>
              </a:rPr>
              <a:t>Rifle</a:t>
            </a:r>
          </a:p>
          <a:p>
            <a:pPr algn="just">
              <a:buNone/>
            </a:pPr>
            <a:r>
              <a:rPr lang="en-US" sz="3200" dirty="0" smtClean="0"/>
              <a:t>  </a:t>
            </a:r>
            <a:r>
              <a:rPr lang="en-US" sz="2400" dirty="0" smtClean="0"/>
              <a:t>The rifle is designed for Biathlon with an action that is a variation of bolt or lever action, .22 inch in caliber, with a minimum weight of 3.5 kg, and equipped with a shooting sling.</a:t>
            </a:r>
            <a:endParaRPr lang="es-ES" sz="2400" dirty="0" smtClean="0">
              <a:solidFill>
                <a:srgbClr val="FF0000"/>
              </a:solidFill>
            </a:endParaRPr>
          </a:p>
          <a:p>
            <a:pPr>
              <a:buNone/>
            </a:pPr>
            <a:endParaRPr lang="es-ES" sz="3200" dirty="0" smtClean="0">
              <a:solidFill>
                <a:srgbClr val="FF0000"/>
              </a:solidFill>
            </a:endParaRPr>
          </a:p>
          <a:p>
            <a:pPr>
              <a:buNone/>
            </a:pPr>
            <a:endParaRPr lang="es-ES" sz="3200" dirty="0" smtClean="0">
              <a:solidFill>
                <a:srgbClr val="FF0000"/>
              </a:solidFill>
            </a:endParaRPr>
          </a:p>
        </p:txBody>
      </p:sp>
      <p:pic>
        <p:nvPicPr>
          <p:cNvPr id="4" name="3 Imagen" descr="rifle.jpg"/>
          <p:cNvPicPr>
            <a:picLocks noChangeAspect="1"/>
          </p:cNvPicPr>
          <p:nvPr/>
        </p:nvPicPr>
        <p:blipFill>
          <a:blip r:embed="rId2"/>
          <a:stretch>
            <a:fillRect/>
          </a:stretch>
        </p:blipFill>
        <p:spPr>
          <a:xfrm>
            <a:off x="2643174" y="2857496"/>
            <a:ext cx="4965712" cy="3316940"/>
          </a:xfrm>
          <a:prstGeom prst="rect">
            <a:avLst/>
          </a:prstGeom>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a:bodyPr>
          <a:lstStyle/>
          <a:p>
            <a:pPr algn="just"/>
            <a:r>
              <a:rPr lang="en-US" dirty="0" smtClean="0"/>
              <a:t>Usually there are 30 streets for the shot to make it stand 15 and 15 for lying position. </a:t>
            </a:r>
            <a:r>
              <a:rPr lang="en-GB" dirty="0" smtClean="0"/>
              <a:t>The target is 50 meters.</a:t>
            </a:r>
            <a:endParaRPr lang="es-ES" dirty="0" smtClean="0"/>
          </a:p>
          <a:p>
            <a:pPr algn="just"/>
            <a:r>
              <a:rPr lang="en-US" dirty="0" smtClean="0"/>
              <a:t>The small-caliber rifle is 5.6 mm. And the minimum pressure is 500 grams </a:t>
            </a:r>
            <a:r>
              <a:rPr lang="en-US" dirty="0" err="1" smtClean="0"/>
              <a:t>trier</a:t>
            </a:r>
            <a:r>
              <a:rPr lang="en-US" dirty="0" smtClean="0"/>
              <a:t>. Its weight including all accessories, except ammunition, can not be less than 3.5 kg. The ammunition must be of lead or similar material.</a:t>
            </a:r>
            <a:endParaRPr lang="es-ES" dirty="0"/>
          </a:p>
        </p:txBody>
      </p:sp>
      <p:sp>
        <p:nvSpPr>
          <p:cNvPr id="3" name="2 Título"/>
          <p:cNvSpPr>
            <a:spLocks noGrp="1"/>
          </p:cNvSpPr>
          <p:nvPr>
            <p:ph type="title"/>
          </p:nvPr>
        </p:nvSpPr>
        <p:spPr/>
        <p:txBody>
          <a:bodyPr/>
          <a:lstStyle/>
          <a:p>
            <a:r>
              <a:rPr lang="en-GB" b="1" i="1" dirty="0" smtClean="0">
                <a:solidFill>
                  <a:schemeClr val="bg1"/>
                </a:solidFill>
              </a:rPr>
              <a:t>SHOOTING</a:t>
            </a:r>
            <a:endParaRPr lang="es-ES" dirty="0">
              <a:solidFill>
                <a:schemeClr val="bg1"/>
              </a:solidFill>
            </a:endParaRPr>
          </a:p>
        </p:txBody>
      </p:sp>
      <p:pic>
        <p:nvPicPr>
          <p:cNvPr id="4" name="3 Imagen" descr="shooting.jpg"/>
          <p:cNvPicPr>
            <a:picLocks noChangeAspect="1"/>
          </p:cNvPicPr>
          <p:nvPr/>
        </p:nvPicPr>
        <p:blipFill>
          <a:blip r:embed="rId2"/>
          <a:stretch>
            <a:fillRect/>
          </a:stretch>
        </p:blipFill>
        <p:spPr>
          <a:xfrm>
            <a:off x="5572132" y="4643446"/>
            <a:ext cx="2876561" cy="1910708"/>
          </a:xfrm>
          <a:prstGeom prst="rect">
            <a:avLst/>
          </a:prstGeom>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Marcador de contenido" descr="imagen.gif"/>
          <p:cNvPicPr>
            <a:picLocks noGrp="1" noChangeAspect="1"/>
          </p:cNvPicPr>
          <p:nvPr>
            <p:ph idx="1"/>
          </p:nvPr>
        </p:nvPicPr>
        <p:blipFill>
          <a:blip r:embed="rId3"/>
          <a:stretch>
            <a:fillRect/>
          </a:stretch>
        </p:blipFill>
        <p:spPr>
          <a:xfrm>
            <a:off x="1500166" y="1857364"/>
            <a:ext cx="6206757" cy="4286280"/>
          </a:xfrm>
        </p:spPr>
      </p:pic>
      <p:sp>
        <p:nvSpPr>
          <p:cNvPr id="2049" name="Rectangle 1"/>
          <p:cNvSpPr>
            <a:spLocks noChangeArrowheads="1"/>
          </p:cNvSpPr>
          <p:nvPr/>
        </p:nvSpPr>
        <p:spPr bwMode="auto">
          <a:xfrm>
            <a:off x="500034" y="714356"/>
            <a:ext cx="9715536"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solidFill>
                <a:effectLst/>
                <a:latin typeface="Arial" pitchFamily="34" charset="0"/>
                <a:ea typeface="Calibri" pitchFamily="34" charset="0"/>
                <a:cs typeface="Times New Roman" pitchFamily="18" charset="0"/>
                <a:hlinkClick r:id="rId4"/>
              </a:rPr>
              <a:t>http://www.youtube.com/watch?v=0h-RU2hzQxY&amp;NR=1</a:t>
            </a:r>
            <a:endParaRPr kumimoji="0" lang="en-US" sz="2400" b="0" i="0" u="none" strike="noStrike" cap="none" normalizeH="0" baseline="0" dirty="0" smtClean="0">
              <a:ln>
                <a:noFill/>
              </a:ln>
              <a:solidFill>
                <a:schemeClr val="bg1"/>
              </a:solidFill>
              <a:effectLst/>
              <a:latin typeface="Arial" pitchFamily="34" charset="0"/>
            </a:endParaRP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normAutofit/>
          </a:bodyPr>
          <a:lstStyle/>
          <a:p>
            <a:pPr algn="just"/>
            <a:endParaRPr lang="en-GB" dirty="0" smtClean="0"/>
          </a:p>
          <a:p>
            <a:pPr algn="just"/>
            <a:r>
              <a:rPr lang="en-GB" sz="2800" dirty="0" smtClean="0"/>
              <a:t>This sport has its origins in an exercise for </a:t>
            </a:r>
            <a:r>
              <a:rPr lang="en-GB" sz="2800" dirty="0" smtClean="0">
                <a:hlinkClick r:id="rId2" tooltip="Norway"/>
              </a:rPr>
              <a:t>Norwegian</a:t>
            </a:r>
            <a:r>
              <a:rPr lang="es-ES" sz="2800" dirty="0" smtClean="0"/>
              <a:t> </a:t>
            </a:r>
            <a:r>
              <a:rPr lang="en-GB" sz="2800" dirty="0" smtClean="0">
                <a:hlinkClick r:id="rId3" tooltip="Soldier"/>
              </a:rPr>
              <a:t>soldiers</a:t>
            </a:r>
            <a:r>
              <a:rPr lang="en-GB" sz="2800" dirty="0" smtClean="0"/>
              <a:t>.</a:t>
            </a:r>
          </a:p>
          <a:p>
            <a:pPr algn="just"/>
            <a:r>
              <a:rPr lang="en-GB" sz="2800" dirty="0" smtClean="0"/>
              <a:t>Called </a:t>
            </a:r>
            <a:r>
              <a:rPr lang="en-GB" sz="2800" dirty="0" smtClean="0">
                <a:hlinkClick r:id="rId4" tooltip="Military patrol"/>
              </a:rPr>
              <a:t>military patrol</a:t>
            </a:r>
            <a:r>
              <a:rPr lang="en-GB" sz="2800" dirty="0" smtClean="0"/>
              <a:t>, the combination of skiing and shooting was contested at the </a:t>
            </a:r>
            <a:r>
              <a:rPr lang="en-GB" sz="2800" dirty="0" smtClean="0">
                <a:hlinkClick r:id="rId5" tooltip="Winter Olympic Games"/>
              </a:rPr>
              <a:t>Olympic Winter Games</a:t>
            </a:r>
            <a:r>
              <a:rPr lang="en-GB" sz="2800" dirty="0" smtClean="0"/>
              <a:t> in </a:t>
            </a:r>
            <a:r>
              <a:rPr lang="en-GB" sz="2800" dirty="0" smtClean="0">
                <a:hlinkClick r:id="rId6" tooltip="Military patrol at the 1924 Winter Olympics"/>
              </a:rPr>
              <a:t>1924</a:t>
            </a:r>
            <a:r>
              <a:rPr lang="en-GB" sz="2800" dirty="0" smtClean="0"/>
              <a:t>.</a:t>
            </a:r>
          </a:p>
          <a:p>
            <a:pPr algn="just"/>
            <a:r>
              <a:rPr lang="en-GB" sz="2800" dirty="0" smtClean="0"/>
              <a:t>During the mid-1950s, however, biathlon was introduced into the Russian and Swedish winter sport circuits.</a:t>
            </a:r>
            <a:endParaRPr lang="es-ES" sz="2800" dirty="0" smtClean="0"/>
          </a:p>
        </p:txBody>
      </p:sp>
      <p:sp>
        <p:nvSpPr>
          <p:cNvPr id="3" name="2 Título"/>
          <p:cNvSpPr>
            <a:spLocks noGrp="1"/>
          </p:cNvSpPr>
          <p:nvPr>
            <p:ph type="title"/>
          </p:nvPr>
        </p:nvSpPr>
        <p:spPr/>
        <p:txBody>
          <a:bodyPr/>
          <a:lstStyle/>
          <a:p>
            <a:pPr algn="ctr"/>
            <a:r>
              <a:rPr lang="es-ES" dirty="0" smtClean="0">
                <a:solidFill>
                  <a:schemeClr val="bg1"/>
                </a:solidFill>
              </a:rPr>
              <a:t>HISTORY</a:t>
            </a:r>
            <a:endParaRPr lang="es-ES"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428604"/>
            <a:ext cx="8229600" cy="5667396"/>
          </a:xfrm>
        </p:spPr>
        <p:txBody>
          <a:bodyPr>
            <a:normAutofit lnSpcReduction="10000"/>
          </a:bodyPr>
          <a:lstStyle/>
          <a:p>
            <a:endParaRPr lang="en-GB" dirty="0" smtClean="0"/>
          </a:p>
          <a:p>
            <a:r>
              <a:rPr lang="en-GB" sz="2800" dirty="0" smtClean="0"/>
              <a:t>The first </a:t>
            </a:r>
            <a:r>
              <a:rPr lang="en-GB" sz="2800" dirty="0" smtClean="0">
                <a:hlinkClick r:id="rId2" tooltip="Biathlon World Championships"/>
              </a:rPr>
              <a:t>World Championship</a:t>
            </a:r>
            <a:r>
              <a:rPr lang="en-GB" sz="2800" dirty="0" smtClean="0"/>
              <a:t> in biathlon was held in 1958 in </a:t>
            </a:r>
            <a:r>
              <a:rPr lang="en-GB" sz="2800" dirty="0" smtClean="0">
                <a:hlinkClick r:id="rId3" tooltip="Austria"/>
              </a:rPr>
              <a:t>Austria</a:t>
            </a:r>
            <a:r>
              <a:rPr lang="en-GB" sz="2800" dirty="0" smtClean="0"/>
              <a:t>, and then biathlon was finally included in the </a:t>
            </a:r>
            <a:r>
              <a:rPr lang="en-GB" sz="2800" dirty="0" smtClean="0">
                <a:hlinkClick r:id="rId4" tooltip="1960 Winter Olympics"/>
              </a:rPr>
              <a:t>Olympic Games</a:t>
            </a:r>
            <a:r>
              <a:rPr lang="en-GB" sz="2800" dirty="0" smtClean="0"/>
              <a:t>.</a:t>
            </a:r>
            <a:endParaRPr lang="es-ES" sz="2800" dirty="0" smtClean="0"/>
          </a:p>
          <a:p>
            <a:endParaRPr lang="es-ES" sz="2800" b="1" i="1" dirty="0" smtClean="0"/>
          </a:p>
          <a:p>
            <a:pPr>
              <a:buNone/>
            </a:pPr>
            <a:r>
              <a:rPr lang="en-GB" sz="2800" b="1" i="1" dirty="0" smtClean="0">
                <a:solidFill>
                  <a:schemeClr val="bg1"/>
                </a:solidFill>
              </a:rPr>
              <a:t>Rules and equipment</a:t>
            </a:r>
          </a:p>
          <a:p>
            <a:pPr>
              <a:buNone/>
            </a:pPr>
            <a:endParaRPr lang="es-ES" sz="2800" dirty="0" smtClean="0">
              <a:solidFill>
                <a:schemeClr val="bg1"/>
              </a:solidFill>
            </a:endParaRPr>
          </a:p>
          <a:p>
            <a:r>
              <a:rPr lang="en-GB" sz="2800" dirty="0" smtClean="0"/>
              <a:t>The complete rules of biathlon are given in the official IBU rule book (see </a:t>
            </a:r>
            <a:r>
              <a:rPr lang="en-GB" sz="2800" dirty="0" smtClean="0">
                <a:hlinkClick r:id="rId5"/>
              </a:rPr>
              <a:t>External links</a:t>
            </a:r>
            <a:r>
              <a:rPr lang="en-GB" sz="2800" dirty="0" smtClean="0"/>
              <a:t>, below).</a:t>
            </a:r>
          </a:p>
          <a:p>
            <a:pPr>
              <a:buNone/>
            </a:pPr>
            <a:endParaRPr lang="en-GB" dirty="0" smtClean="0"/>
          </a:p>
          <a:p>
            <a:pPr>
              <a:buNone/>
            </a:pPr>
            <a:r>
              <a:rPr lang="en-US" sz="2000" dirty="0" smtClean="0">
                <a:solidFill>
                  <a:srgbClr val="C00000"/>
                </a:solidFill>
                <a:hlinkClick r:id="rId6"/>
              </a:rPr>
              <a:t>http://www.apanovi.org.ar/common/pdf/reglamento/esquinordico.PDF</a:t>
            </a:r>
            <a:endParaRPr lang="es-ES" sz="2000" dirty="0" smtClean="0">
              <a:solidFill>
                <a:srgbClr val="C00000"/>
              </a:solidFill>
            </a:endParaRPr>
          </a:p>
          <a:p>
            <a:pPr>
              <a:buNone/>
            </a:pPr>
            <a:r>
              <a:rPr lang="en-US" sz="2000" dirty="0" smtClean="0">
                <a:solidFill>
                  <a:srgbClr val="C00000"/>
                </a:solidFill>
                <a:hlinkClick r:id="rId7"/>
              </a:rPr>
              <a:t>http://www.diphuelva.es/filesWeb/2/fichero/Informacion%20de%20Interes/Reglamentacion/Deportes_Invierno_Biathlon.pdf</a:t>
            </a:r>
            <a:endParaRPr lang="es-ES" sz="2000" dirty="0" smtClean="0">
              <a:solidFill>
                <a:srgbClr val="C00000"/>
              </a:solidFill>
            </a:endParaRPr>
          </a:p>
          <a:p>
            <a:pPr>
              <a:buNone/>
            </a:pPr>
            <a:endParaRPr lang="es-ES"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524000"/>
            <a:ext cx="5257808" cy="4572000"/>
          </a:xfrm>
        </p:spPr>
        <p:txBody>
          <a:bodyPr>
            <a:normAutofit fontScale="85000" lnSpcReduction="10000"/>
          </a:bodyPr>
          <a:lstStyle/>
          <a:p>
            <a:pPr algn="just"/>
            <a:r>
              <a:rPr lang="en-GB" sz="2800" dirty="0" smtClean="0"/>
              <a:t>Biathlon competitions are conducted at a facility that has a central stadium area surrounded. </a:t>
            </a:r>
            <a:endParaRPr lang="es-ES" sz="2800" dirty="0" smtClean="0"/>
          </a:p>
          <a:p>
            <a:pPr algn="just"/>
            <a:r>
              <a:rPr lang="en-GB" sz="2800" dirty="0" smtClean="0"/>
              <a:t>The stadium area consists of the shooting range normally with 30 targets, the start and finish zones including a mass start area, the penalty loop, the technical building, ski test slope, spectator areas and other necessary infrastructure. </a:t>
            </a:r>
            <a:endParaRPr lang="es-ES" sz="2800" dirty="0" smtClean="0"/>
          </a:p>
          <a:p>
            <a:pPr algn="just"/>
            <a:r>
              <a:rPr lang="en-GB" sz="2800" dirty="0" smtClean="0"/>
              <a:t>The shooting range is divided into lanes of 2.7 to 3 m in width, with the targets placed at 50 m distance. </a:t>
            </a:r>
            <a:endParaRPr lang="es-ES" sz="2800" dirty="0"/>
          </a:p>
        </p:txBody>
      </p:sp>
      <p:sp>
        <p:nvSpPr>
          <p:cNvPr id="3" name="2 Título"/>
          <p:cNvSpPr>
            <a:spLocks noGrp="1"/>
          </p:cNvSpPr>
          <p:nvPr>
            <p:ph type="title"/>
          </p:nvPr>
        </p:nvSpPr>
        <p:spPr>
          <a:xfrm>
            <a:off x="500034" y="0"/>
            <a:ext cx="8229600" cy="1219200"/>
          </a:xfrm>
        </p:spPr>
        <p:txBody>
          <a:bodyPr>
            <a:normAutofit/>
          </a:bodyPr>
          <a:lstStyle/>
          <a:p>
            <a:pPr algn="ctr"/>
            <a:r>
              <a:rPr lang="en-GB" b="1" i="1" dirty="0" smtClean="0">
                <a:solidFill>
                  <a:schemeClr val="bg1"/>
                </a:solidFill>
              </a:rPr>
              <a:t>Facility Description</a:t>
            </a:r>
            <a:endParaRPr lang="es-ES" dirty="0">
              <a:solidFill>
                <a:schemeClr val="bg1"/>
              </a:solidFill>
            </a:endParaRPr>
          </a:p>
        </p:txBody>
      </p:sp>
      <p:pic>
        <p:nvPicPr>
          <p:cNvPr id="4" name="3 Imagen" descr="biathlon3.jpg"/>
          <p:cNvPicPr>
            <a:picLocks noChangeAspect="1"/>
          </p:cNvPicPr>
          <p:nvPr/>
        </p:nvPicPr>
        <p:blipFill>
          <a:blip r:embed="rId2"/>
          <a:stretch>
            <a:fillRect/>
          </a:stretch>
        </p:blipFill>
        <p:spPr>
          <a:xfrm>
            <a:off x="5929322" y="1857364"/>
            <a:ext cx="2782936" cy="3803346"/>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500034" y="1000108"/>
            <a:ext cx="8229600" cy="4572000"/>
          </a:xfrm>
        </p:spPr>
        <p:txBody>
          <a:bodyPr>
            <a:normAutofit fontScale="92500" lnSpcReduction="10000"/>
          </a:bodyPr>
          <a:lstStyle/>
          <a:p>
            <a:r>
              <a:rPr lang="en-GB" sz="3200" dirty="0" smtClean="0"/>
              <a:t>The lanes and targets are numbered from right to left starting with number 1 on the extreme right. </a:t>
            </a:r>
            <a:endParaRPr lang="es-ES" sz="3200" dirty="0" smtClean="0"/>
          </a:p>
          <a:p>
            <a:r>
              <a:rPr lang="en-GB" sz="3200" dirty="0" smtClean="0"/>
              <a:t>The range is divided into two parts for the Individual and Sprint competitions.  </a:t>
            </a:r>
            <a:endParaRPr lang="es-ES" sz="3200" dirty="0" smtClean="0"/>
          </a:p>
          <a:p>
            <a:r>
              <a:rPr lang="en-GB" sz="3200" dirty="0" smtClean="0"/>
              <a:t>Course specifications are more or less demanding for the different types of competitions and are based on variations of height difference, maximum climb and total climb.</a:t>
            </a:r>
            <a:endParaRPr lang="es-ES" sz="3200" dirty="0" smtClean="0"/>
          </a:p>
          <a:p>
            <a:endParaRPr lang="es-ES"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357166"/>
            <a:ext cx="8229600" cy="5929354"/>
          </a:xfrm>
        </p:spPr>
        <p:txBody>
          <a:bodyPr>
            <a:normAutofit lnSpcReduction="10000"/>
          </a:bodyPr>
          <a:lstStyle/>
          <a:p>
            <a:pPr>
              <a:buNone/>
            </a:pPr>
            <a:r>
              <a:rPr lang="en-GB" b="1" i="1" dirty="0" smtClean="0">
                <a:solidFill>
                  <a:schemeClr val="bg1"/>
                </a:solidFill>
              </a:rPr>
              <a:t>Basic concepts</a:t>
            </a:r>
            <a:endParaRPr lang="es-ES" b="1" dirty="0" smtClean="0">
              <a:solidFill>
                <a:schemeClr val="bg1"/>
              </a:solidFill>
            </a:endParaRPr>
          </a:p>
          <a:p>
            <a:r>
              <a:rPr lang="en-GB" sz="2800" i="1" dirty="0" smtClean="0"/>
              <a:t>For each shooting round, the biathlete must hit five targets; each missed target must be "atoned for" in one of three ways, depending on the competition format:</a:t>
            </a:r>
            <a:endParaRPr lang="es-ES" sz="2800" dirty="0" smtClean="0"/>
          </a:p>
          <a:p>
            <a:pPr lvl="0"/>
            <a:r>
              <a:rPr lang="en-GB" sz="2800" i="1" dirty="0" smtClean="0"/>
              <a:t>by skiing around a 150 metres penalty loop, typically taking 20–30 seconds for top-level biathletes to complete.</a:t>
            </a:r>
            <a:endParaRPr lang="es-ES" sz="2800" dirty="0" smtClean="0"/>
          </a:p>
          <a:p>
            <a:pPr lvl="0"/>
            <a:r>
              <a:rPr lang="en-GB" sz="2800" i="1" dirty="0" smtClean="0"/>
              <a:t>by having one minute added to a skier's total time, or</a:t>
            </a:r>
            <a:endParaRPr lang="es-ES" sz="2800" dirty="0" smtClean="0"/>
          </a:p>
          <a:p>
            <a:pPr lvl="0"/>
            <a:r>
              <a:rPr lang="en-GB" sz="2800" i="1" dirty="0" smtClean="0"/>
              <a:t>by having to use an "extra cartridge” to finish off the target; only three such "extras" are available for each round, and a penalty loop must be made for each of the targets left standing.</a:t>
            </a:r>
            <a:endParaRPr lang="es-ES" sz="2800" dirty="0" smtClean="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428604"/>
            <a:ext cx="8229600" cy="5857916"/>
          </a:xfrm>
        </p:spPr>
        <p:txBody>
          <a:bodyPr>
            <a:normAutofit/>
          </a:bodyPr>
          <a:lstStyle/>
          <a:p>
            <a:pPr algn="just"/>
            <a:r>
              <a:rPr lang="en-GB" sz="3200" i="1" dirty="0" smtClean="0"/>
              <a:t>In order to keep track of the contestants' progress and relative standing throughout a race, </a:t>
            </a:r>
            <a:r>
              <a:rPr lang="en-GB" sz="3200" i="1" dirty="0" smtClean="0">
                <a:hlinkClick r:id="rId2" tooltip="Split time (page does not exist)"/>
              </a:rPr>
              <a:t>split times</a:t>
            </a:r>
            <a:r>
              <a:rPr lang="en-GB" sz="3200" i="1" dirty="0" smtClean="0"/>
              <a:t> are taken at several points along the skiing track and upon finishing each shooting round. The large display screens commonly set up at biathlon arenas, as well as the information graphics shown as part of the TV picture, will typically list the split time of the fastest contestant at each intermediate point and the times and time differences to the closest runners-up.</a:t>
            </a:r>
            <a:endParaRPr lang="es-ES" sz="3200" dirty="0" smtClean="0"/>
          </a:p>
          <a:p>
            <a:endParaRPr lang="es-ES" sz="3200"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285728"/>
            <a:ext cx="8229600" cy="5810272"/>
          </a:xfrm>
        </p:spPr>
        <p:txBody>
          <a:bodyPr>
            <a:normAutofit/>
          </a:bodyPr>
          <a:lstStyle/>
          <a:p>
            <a:pPr algn="just">
              <a:buNone/>
            </a:pPr>
            <a:r>
              <a:rPr lang="en-GB" b="1" i="1" dirty="0" smtClean="0">
                <a:solidFill>
                  <a:schemeClr val="bg1"/>
                </a:solidFill>
              </a:rPr>
              <a:t>Skiing details</a:t>
            </a:r>
            <a:endParaRPr lang="es-ES" b="1" dirty="0" smtClean="0">
              <a:solidFill>
                <a:schemeClr val="bg1"/>
              </a:solidFill>
            </a:endParaRPr>
          </a:p>
          <a:p>
            <a:pPr algn="just"/>
            <a:r>
              <a:rPr lang="en-GB" dirty="0" smtClean="0"/>
              <a:t>All cross-country skiing techniques are permitted in biathlon, which means that the </a:t>
            </a:r>
            <a:r>
              <a:rPr lang="en-GB" dirty="0" smtClean="0">
                <a:hlinkClick r:id="rId2" tooltip="Cross-country skiing"/>
              </a:rPr>
              <a:t>free technique</a:t>
            </a:r>
            <a:r>
              <a:rPr lang="en-GB" dirty="0" smtClean="0"/>
              <a:t> is usually the preferred one, being the fastest.</a:t>
            </a:r>
            <a:endParaRPr lang="es-ES" dirty="0" smtClean="0"/>
          </a:p>
          <a:p>
            <a:pPr algn="just">
              <a:buNone/>
            </a:pPr>
            <a:r>
              <a:rPr lang="en-GB" b="1" i="1" dirty="0" smtClean="0">
                <a:solidFill>
                  <a:schemeClr val="bg1"/>
                </a:solidFill>
              </a:rPr>
              <a:t>Shooting details</a:t>
            </a:r>
            <a:endParaRPr lang="es-ES" b="1" dirty="0" smtClean="0">
              <a:solidFill>
                <a:schemeClr val="bg1"/>
              </a:solidFill>
            </a:endParaRPr>
          </a:p>
          <a:p>
            <a:pPr algn="just"/>
            <a:r>
              <a:rPr lang="en-GB" dirty="0" smtClean="0"/>
              <a:t>The biathlete carries the small bore rifle, which weighs at least 3.5 kilograms, including ammunition in magazines on his/her back.</a:t>
            </a:r>
            <a:endParaRPr lang="es-ES" dirty="0" smtClean="0"/>
          </a:p>
          <a:p>
            <a:pPr algn="just"/>
            <a:r>
              <a:rPr lang="en-GB" dirty="0" smtClean="0"/>
              <a:t>The target range shooting distance is 50 metres. There are five circular targets to be hit in each shooting round. When shooting in the </a:t>
            </a:r>
            <a:r>
              <a:rPr lang="en-GB" dirty="0" smtClean="0">
                <a:hlinkClick r:id="rId3" tooltip="Prone position"/>
              </a:rPr>
              <a:t>prone position</a:t>
            </a:r>
            <a:r>
              <a:rPr lang="en-GB" dirty="0" smtClean="0"/>
              <a:t>-45 millimetres, when shooting in the </a:t>
            </a:r>
            <a:r>
              <a:rPr lang="en-GB" dirty="0" smtClean="0">
                <a:hlinkClick r:id="rId3" tooltip="Prone position"/>
              </a:rPr>
              <a:t>standing position</a:t>
            </a:r>
            <a:r>
              <a:rPr lang="en-GB" dirty="0" smtClean="0"/>
              <a:t>-115 millimetres.</a:t>
            </a:r>
            <a:endParaRPr lang="es-ES" dirty="0" smtClean="0"/>
          </a:p>
          <a:p>
            <a:endParaRPr lang="es-ES" dirty="0"/>
          </a:p>
        </p:txBody>
      </p:sp>
    </p:spTree>
  </p:cSld>
  <p:clrMapOvr>
    <a:masterClrMapping/>
  </p:clrMapOvr>
  <p:transition>
    <p:fade/>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l">
  <a:themeElements>
    <a:clrScheme name="Papel">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l">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l">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214</TotalTime>
  <Words>1053</Words>
  <Application>Microsoft Office PowerPoint</Application>
  <PresentationFormat>Presentación en pantalla (4:3)</PresentationFormat>
  <Paragraphs>109</Paragraphs>
  <Slides>25</Slides>
  <Notes>1</Notes>
  <HiddenSlides>0</HiddenSlides>
  <MMClips>0</MMClips>
  <ScaleCrop>false</ScaleCrop>
  <HeadingPairs>
    <vt:vector size="4" baseType="variant">
      <vt:variant>
        <vt:lpstr>Tema</vt:lpstr>
      </vt:variant>
      <vt:variant>
        <vt:i4>1</vt:i4>
      </vt:variant>
      <vt:variant>
        <vt:lpstr>Títulos de diapositiva</vt:lpstr>
      </vt:variant>
      <vt:variant>
        <vt:i4>25</vt:i4>
      </vt:variant>
    </vt:vector>
  </HeadingPairs>
  <TitlesOfParts>
    <vt:vector size="26" baseType="lpstr">
      <vt:lpstr>Papel</vt:lpstr>
      <vt:lpstr>BIATHLON</vt:lpstr>
      <vt:lpstr>WHAT IS BIATHLON?</vt:lpstr>
      <vt:lpstr>HISTORY</vt:lpstr>
      <vt:lpstr>Diapositiva 4</vt:lpstr>
      <vt:lpstr>Facility Description</vt:lpstr>
      <vt:lpstr>Diapositiva 6</vt:lpstr>
      <vt:lpstr>Diapositiva 7</vt:lpstr>
      <vt:lpstr>Diapositiva 8</vt:lpstr>
      <vt:lpstr>Diapositiva 9</vt:lpstr>
      <vt:lpstr>Events</vt:lpstr>
      <vt:lpstr>The individual Competition</vt:lpstr>
      <vt:lpstr>Sprint</vt:lpstr>
      <vt:lpstr>Persecution</vt:lpstr>
      <vt:lpstr>The Relay Competition</vt:lpstr>
      <vt:lpstr>The Mass Start Competition</vt:lpstr>
      <vt:lpstr>Materials</vt:lpstr>
      <vt:lpstr>Diapositiva 17</vt:lpstr>
      <vt:lpstr>Diapositiva 18</vt:lpstr>
      <vt:lpstr>Diapositiva 19</vt:lpstr>
      <vt:lpstr>Diapositiva 20</vt:lpstr>
      <vt:lpstr>Diapositiva 21</vt:lpstr>
      <vt:lpstr>Diapositiva 22</vt:lpstr>
      <vt:lpstr>Diapositiva 23</vt:lpstr>
      <vt:lpstr>SHOOTING</vt:lpstr>
      <vt:lpstr>Diapositiva 25</vt:lpstr>
    </vt:vector>
  </TitlesOfParts>
  <Company>RevolucionUnattended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BIATHLON</dc:title>
  <dc:creator>RAUL</dc:creator>
  <cp:lastModifiedBy>RAUL</cp:lastModifiedBy>
  <cp:revision>27</cp:revision>
  <dcterms:created xsi:type="dcterms:W3CDTF">2010-05-09T19:50:22Z</dcterms:created>
  <dcterms:modified xsi:type="dcterms:W3CDTF">2010-05-09T23:40:05Z</dcterms:modified>
</cp:coreProperties>
</file>